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Poppins"/>
      <p:regular r:id="rId45"/>
      <p:bold r:id="rId46"/>
      <p:italic r:id="rId47"/>
      <p:boldItalic r:id="rId48"/>
    </p:embeddedFont>
    <p:embeddedFont>
      <p:font typeface="Old Standard TT"/>
      <p:regular r:id="rId49"/>
      <p:bold r:id="rId50"/>
      <p: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oppins-bold.fntdata"/><Relationship Id="rId45"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boldItalic.fntdata"/><Relationship Id="rId47" Type="http://schemas.openxmlformats.org/officeDocument/2006/relationships/font" Target="fonts/Poppins-italic.fntdata"/><Relationship Id="rId49" Type="http://schemas.openxmlformats.org/officeDocument/2006/relationships/font" Target="fonts/OldStandardT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ldStandardTT-italic.fntdata"/><Relationship Id="rId50" Type="http://schemas.openxmlformats.org/officeDocument/2006/relationships/font" Target="fonts/OldStandardT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9bcf05c6ba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9bcf05c6ba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a18dfc4258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a18dfc4258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a1ba0fba7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a1ba0fba7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9c1579a1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9c1579a1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9bcf05c6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9bcf05c6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9fc9b7ca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9fc9b7ca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9bcf05c6ba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9bcf05c6ba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9cddcf70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9cddcf70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a0394f268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a0394f268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a18dfc425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a18dfc425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9cddcf705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9cddcf705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9c6271f9b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9c6271f9b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9cddcf705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9cddcf705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a18dfc425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a18dfc425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9c1579a1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9c1579a1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a0394f2680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a0394f268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a1002f01d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a1002f01d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a1002f01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a1002f01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a1407e02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a1407e02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a1407e020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a1407e020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a1407e020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a1407e020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a1407e020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a1407e020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a1407e020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a1407e020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a1407e020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a1407e020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a0394f268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a0394f268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a1407e020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a1407e020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a1407e020d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a1407e020d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a1407e020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a1407e020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a1407e020d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a1407e020d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a1407e020d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a1407e020d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a1407e020d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a1407e020d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a1407e020d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a1407e020d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9c1579a17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9c1579a17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a0394f2680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a0394f2680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18dfc425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a18dfc425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a18dfc42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a18dfc425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a18dfc425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a18dfc425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a18dfc4258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a18dfc4258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a18dfc4258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a18dfc4258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5.png"/><Relationship Id="rId13" Type="http://schemas.openxmlformats.org/officeDocument/2006/relationships/image" Target="../media/image3.png"/><Relationship Id="rId12" Type="http://schemas.openxmlformats.org/officeDocument/2006/relationships/slide" Target="/ppt/slides/slide22.xml"/><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slide" Target="/ppt/slides/slide2.xml"/><Relationship Id="rId4" Type="http://schemas.openxmlformats.org/officeDocument/2006/relationships/slide" Target="/ppt/slides/slide13.xml"/><Relationship Id="rId9" Type="http://schemas.openxmlformats.org/officeDocument/2006/relationships/slide" Target="/ppt/slides/slide13.xml"/><Relationship Id="rId5" Type="http://schemas.openxmlformats.org/officeDocument/2006/relationships/slide" Target="/ppt/slides/slide2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slide" Target="/ppt/slides/slide13.xml"/><Relationship Id="rId13" Type="http://schemas.openxmlformats.org/officeDocument/2006/relationships/image" Target="../media/image7.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6.png"/><Relationship Id="rId15" Type="http://schemas.openxmlformats.org/officeDocument/2006/relationships/slide" Target="/ppt/slides/slide22.xml"/><Relationship Id="rId14" Type="http://schemas.openxmlformats.org/officeDocument/2006/relationships/image" Target="../media/image13.png"/><Relationship Id="rId16"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11.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slide" Target="/ppt/slides/slide13.xml"/><Relationship Id="rId13" Type="http://schemas.openxmlformats.org/officeDocument/2006/relationships/image" Target="../media/image7.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6.png"/><Relationship Id="rId15" Type="http://schemas.openxmlformats.org/officeDocument/2006/relationships/slide" Target="/ppt/slides/slide22.xml"/><Relationship Id="rId14" Type="http://schemas.openxmlformats.org/officeDocument/2006/relationships/image" Target="../media/image13.png"/><Relationship Id="rId16"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slide" Target="/ppt/slides/slide13.xml"/><Relationship Id="rId13" Type="http://schemas.openxmlformats.org/officeDocument/2006/relationships/image" Target="../media/image7.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6.png"/><Relationship Id="rId15" Type="http://schemas.openxmlformats.org/officeDocument/2006/relationships/slide" Target="/ppt/slides/slide22.xml"/><Relationship Id="rId14" Type="http://schemas.openxmlformats.org/officeDocument/2006/relationships/image" Target="../media/image13.png"/><Relationship Id="rId16"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13.xml.rels><?xml version="1.0" encoding="UTF-8" standalone="yes"?><Relationships xmlns="http://schemas.openxmlformats.org/package/2006/relationships"><Relationship Id="rId11" Type="http://schemas.openxmlformats.org/officeDocument/2006/relationships/slide" Target="/ppt/slides/slide22.xml"/><Relationship Id="rId10" Type="http://schemas.openxmlformats.org/officeDocument/2006/relationships/image" Target="../media/image13.png"/><Relationship Id="rId13" Type="http://schemas.openxmlformats.org/officeDocument/2006/relationships/image" Target="../media/image4.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4.png"/><Relationship Id="rId9" Type="http://schemas.openxmlformats.org/officeDocument/2006/relationships/image" Target="../media/image7.png"/><Relationship Id="rId15" Type="http://schemas.openxmlformats.org/officeDocument/2006/relationships/hyperlink" Target="https://stockanalysis.com/list/sp-500-stocks/" TargetMode="External"/><Relationship Id="rId1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14.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9.png"/><Relationship Id="rId13" Type="http://schemas.openxmlformats.org/officeDocument/2006/relationships/image" Target="../media/image13.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4.png"/><Relationship Id="rId15" Type="http://schemas.openxmlformats.org/officeDocument/2006/relationships/image" Target="../media/image3.png"/><Relationship Id="rId14" Type="http://schemas.openxmlformats.org/officeDocument/2006/relationships/slide" Target="/ppt/slides/slide22.xml"/><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15.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9.png"/><Relationship Id="rId13" Type="http://schemas.openxmlformats.org/officeDocument/2006/relationships/image" Target="../media/image13.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4.png"/><Relationship Id="rId15" Type="http://schemas.openxmlformats.org/officeDocument/2006/relationships/image" Target="../media/image3.png"/><Relationship Id="rId14" Type="http://schemas.openxmlformats.org/officeDocument/2006/relationships/slide" Target="/ppt/slides/slide22.xml"/><Relationship Id="rId16"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16.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9.png"/><Relationship Id="rId13" Type="http://schemas.openxmlformats.org/officeDocument/2006/relationships/image" Target="../media/image13.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4.png"/><Relationship Id="rId15" Type="http://schemas.openxmlformats.org/officeDocument/2006/relationships/image" Target="../media/image3.png"/><Relationship Id="rId14" Type="http://schemas.openxmlformats.org/officeDocument/2006/relationships/slide" Target="/ppt/slides/slide22.xml"/><Relationship Id="rId16"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17.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9.png"/><Relationship Id="rId13" Type="http://schemas.openxmlformats.org/officeDocument/2006/relationships/image" Target="../media/image13.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4.png"/><Relationship Id="rId15" Type="http://schemas.openxmlformats.org/officeDocument/2006/relationships/image" Target="../media/image3.png"/><Relationship Id="rId14" Type="http://schemas.openxmlformats.org/officeDocument/2006/relationships/slide" Target="/ppt/slides/slide22.xml"/><Relationship Id="rId16" Type="http://schemas.openxmlformats.org/officeDocument/2006/relationships/image" Target="../media/image2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18.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4.png"/><Relationship Id="rId13" Type="http://schemas.openxmlformats.org/officeDocument/2006/relationships/image" Target="../media/image5.png"/><Relationship Id="rId12" Type="http://schemas.openxmlformats.org/officeDocument/2006/relationships/slide" Target="/ppt/slides/slide13.xm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slide" Target="/ppt/slides/slide22.xml"/><Relationship Id="rId14" Type="http://schemas.openxmlformats.org/officeDocument/2006/relationships/image" Target="../media/image13.png"/><Relationship Id="rId17" Type="http://schemas.openxmlformats.org/officeDocument/2006/relationships/image" Target="../media/image14.png"/><Relationship Id="rId16" Type="http://schemas.openxmlformats.org/officeDocument/2006/relationships/image" Target="../media/image3.png"/><Relationship Id="rId5" Type="http://schemas.openxmlformats.org/officeDocument/2006/relationships/image" Target="../media/image6.png"/><Relationship Id="rId19" Type="http://schemas.openxmlformats.org/officeDocument/2006/relationships/image" Target="../media/image17.png"/><Relationship Id="rId6" Type="http://schemas.openxmlformats.org/officeDocument/2006/relationships/image" Target="../media/image7.png"/><Relationship Id="rId18" Type="http://schemas.openxmlformats.org/officeDocument/2006/relationships/image" Target="../media/image19.png"/><Relationship Id="rId7" Type="http://schemas.openxmlformats.org/officeDocument/2006/relationships/image" Target="../media/image8.png"/><Relationship Id="rId8" Type="http://schemas.openxmlformats.org/officeDocument/2006/relationships/slide" Target="/ppt/slides/slide2.xml"/></Relationships>
</file>

<file path=ppt/slides/_rels/slide19.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9.png"/><Relationship Id="rId13" Type="http://schemas.openxmlformats.org/officeDocument/2006/relationships/image" Target="../media/image13.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4.png"/><Relationship Id="rId15" Type="http://schemas.openxmlformats.org/officeDocument/2006/relationships/image" Target="../media/image3.png"/><Relationship Id="rId14" Type="http://schemas.openxmlformats.org/officeDocument/2006/relationships/slide" Target="/ppt/slides/slide22.xml"/><Relationship Id="rId17" Type="http://schemas.openxmlformats.org/officeDocument/2006/relationships/image" Target="../media/image20.png"/><Relationship Id="rId16" Type="http://schemas.openxmlformats.org/officeDocument/2006/relationships/image" Target="../media/image21.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5.png"/><Relationship Id="rId13" Type="http://schemas.openxmlformats.org/officeDocument/2006/relationships/image" Target="../media/image13.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slide" Target="/ppt/slides/slide13.xml"/><Relationship Id="rId15" Type="http://schemas.openxmlformats.org/officeDocument/2006/relationships/image" Target="../media/image3.png"/><Relationship Id="rId14" Type="http://schemas.openxmlformats.org/officeDocument/2006/relationships/slide" Target="/ppt/slides/slide22.xml"/><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9.png"/><Relationship Id="rId13" Type="http://schemas.openxmlformats.org/officeDocument/2006/relationships/image" Target="../media/image13.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4.png"/><Relationship Id="rId15" Type="http://schemas.openxmlformats.org/officeDocument/2006/relationships/image" Target="../media/image3.png"/><Relationship Id="rId14" Type="http://schemas.openxmlformats.org/officeDocument/2006/relationships/slide" Target="/ppt/slides/slide22.xml"/><Relationship Id="rId16" Type="http://schemas.openxmlformats.org/officeDocument/2006/relationships/image" Target="../media/image22.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21.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9.png"/><Relationship Id="rId13" Type="http://schemas.openxmlformats.org/officeDocument/2006/relationships/image" Target="../media/image13.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4.png"/><Relationship Id="rId15" Type="http://schemas.openxmlformats.org/officeDocument/2006/relationships/image" Target="../media/image3.png"/><Relationship Id="rId14" Type="http://schemas.openxmlformats.org/officeDocument/2006/relationships/slide" Target="/ppt/slides/slide22.xml"/><Relationship Id="rId16" Type="http://schemas.openxmlformats.org/officeDocument/2006/relationships/image" Target="../media/image2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22.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4.png"/><Relationship Id="rId13" Type="http://schemas.openxmlformats.org/officeDocument/2006/relationships/slide" Target="/ppt/slides/slide13.xml"/><Relationship Id="rId12"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4.png"/><Relationship Id="rId14" Type="http://schemas.openxmlformats.org/officeDocument/2006/relationships/image" Target="../media/image5.png"/><Relationship Id="rId17" Type="http://schemas.openxmlformats.org/officeDocument/2006/relationships/image" Target="../media/image26.png"/><Relationship Id="rId16"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slide" Target="/ppt/slides/slide2.xml"/></Relationships>
</file>

<file path=ppt/slides/_rels/slide23.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4.png"/><Relationship Id="rId13" Type="http://schemas.openxmlformats.org/officeDocument/2006/relationships/slide" Target="/ppt/slides/slide13.xml"/><Relationship Id="rId12"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4.png"/><Relationship Id="rId14" Type="http://schemas.openxmlformats.org/officeDocument/2006/relationships/image" Target="../media/image5.png"/><Relationship Id="rId17" Type="http://schemas.openxmlformats.org/officeDocument/2006/relationships/image" Target="../media/image27.png"/><Relationship Id="rId16"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slide" Target="/ppt/slides/slide2.xml"/></Relationships>
</file>

<file path=ppt/slides/_rels/slide24.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4.png"/><Relationship Id="rId13" Type="http://schemas.openxmlformats.org/officeDocument/2006/relationships/slide" Target="/ppt/slides/slide13.xml"/><Relationship Id="rId12"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4.png"/><Relationship Id="rId14" Type="http://schemas.openxmlformats.org/officeDocument/2006/relationships/image" Target="../media/image5.png"/><Relationship Id="rId17" Type="http://schemas.openxmlformats.org/officeDocument/2006/relationships/image" Target="../media/image28.png"/><Relationship Id="rId16"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slide" Target="/ppt/slides/slide2.xml"/></Relationships>
</file>

<file path=ppt/slides/_rels/slide25.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4.png"/><Relationship Id="rId13" Type="http://schemas.openxmlformats.org/officeDocument/2006/relationships/slide" Target="/ppt/slides/slide13.xml"/><Relationship Id="rId12"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4.png"/><Relationship Id="rId14" Type="http://schemas.openxmlformats.org/officeDocument/2006/relationships/image" Target="../media/image5.png"/><Relationship Id="rId17" Type="http://schemas.openxmlformats.org/officeDocument/2006/relationships/image" Target="../media/image30.png"/><Relationship Id="rId16"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slide" Target="/ppt/slides/slide2.xml"/></Relationships>
</file>

<file path=ppt/slides/_rels/slide26.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4.png"/><Relationship Id="rId13" Type="http://schemas.openxmlformats.org/officeDocument/2006/relationships/slide" Target="/ppt/slides/slide13.xml"/><Relationship Id="rId12"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4.png"/><Relationship Id="rId14" Type="http://schemas.openxmlformats.org/officeDocument/2006/relationships/image" Target="../media/image5.png"/><Relationship Id="rId17" Type="http://schemas.openxmlformats.org/officeDocument/2006/relationships/image" Target="../media/image31.png"/><Relationship Id="rId16"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slide" Target="/ppt/slides/slide2.xml"/></Relationships>
</file>

<file path=ppt/slides/_rels/slide27.xml.rels><?xml version="1.0" encoding="UTF-8" standalone="yes"?><Relationships xmlns="http://schemas.openxmlformats.org/package/2006/relationships"><Relationship Id="rId20" Type="http://schemas.openxmlformats.org/officeDocument/2006/relationships/image" Target="../media/image38.png"/><Relationship Id="rId11" Type="http://schemas.openxmlformats.org/officeDocument/2006/relationships/image" Target="../media/image9.png"/><Relationship Id="rId22" Type="http://schemas.openxmlformats.org/officeDocument/2006/relationships/image" Target="../media/image52.png"/><Relationship Id="rId10" Type="http://schemas.openxmlformats.org/officeDocument/2006/relationships/image" Target="../media/image4.png"/><Relationship Id="rId21" Type="http://schemas.openxmlformats.org/officeDocument/2006/relationships/image" Target="../media/image44.png"/><Relationship Id="rId13" Type="http://schemas.openxmlformats.org/officeDocument/2006/relationships/slide" Target="/ppt/slides/slide13.xml"/><Relationship Id="rId12" Type="http://schemas.openxmlformats.org/officeDocument/2006/relationships/image" Target="../media/image6.png"/><Relationship Id="rId23"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4.png"/><Relationship Id="rId14" Type="http://schemas.openxmlformats.org/officeDocument/2006/relationships/image" Target="../media/image5.png"/><Relationship Id="rId17" Type="http://schemas.openxmlformats.org/officeDocument/2006/relationships/image" Target="../media/image32.png"/><Relationship Id="rId16" Type="http://schemas.openxmlformats.org/officeDocument/2006/relationships/image" Target="../media/image7.png"/><Relationship Id="rId5" Type="http://schemas.openxmlformats.org/officeDocument/2006/relationships/image" Target="../media/image13.png"/><Relationship Id="rId19" Type="http://schemas.openxmlformats.org/officeDocument/2006/relationships/image" Target="../media/image35.png"/><Relationship Id="rId6" Type="http://schemas.openxmlformats.org/officeDocument/2006/relationships/image" Target="../media/image3.png"/><Relationship Id="rId18" Type="http://schemas.openxmlformats.org/officeDocument/2006/relationships/image" Target="../media/image33.png"/><Relationship Id="rId7" Type="http://schemas.openxmlformats.org/officeDocument/2006/relationships/image" Target="../media/image8.png"/><Relationship Id="rId8" Type="http://schemas.openxmlformats.org/officeDocument/2006/relationships/slide" Target="/ppt/slides/slide2.xml"/></Relationships>
</file>

<file path=ppt/slides/_rels/slide28.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5.png"/><Relationship Id="rId14" Type="http://schemas.openxmlformats.org/officeDocument/2006/relationships/slide" Target="/ppt/slides/slide13.xml"/><Relationship Id="rId17" Type="http://schemas.openxmlformats.org/officeDocument/2006/relationships/image" Target="../media/image7.png"/><Relationship Id="rId16"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13.png"/><Relationship Id="rId18" Type="http://schemas.openxmlformats.org/officeDocument/2006/relationships/image" Target="../media/image54.png"/><Relationship Id="rId7" Type="http://schemas.openxmlformats.org/officeDocument/2006/relationships/image" Target="../media/image3.png"/><Relationship Id="rId8" Type="http://schemas.openxmlformats.org/officeDocument/2006/relationships/image" Target="../media/image8.png"/></Relationships>
</file>

<file path=ppt/slides/_rels/slide29.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5.png"/><Relationship Id="rId14" Type="http://schemas.openxmlformats.org/officeDocument/2006/relationships/slide" Target="/ppt/slides/slide13.xml"/><Relationship Id="rId17" Type="http://schemas.openxmlformats.org/officeDocument/2006/relationships/image" Target="../media/image7.png"/><Relationship Id="rId16"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13.png"/><Relationship Id="rId18" Type="http://schemas.openxmlformats.org/officeDocument/2006/relationships/image" Target="../media/image44.png"/><Relationship Id="rId7" Type="http://schemas.openxmlformats.org/officeDocument/2006/relationships/image" Target="../media/image3.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5.png"/><Relationship Id="rId13" Type="http://schemas.openxmlformats.org/officeDocument/2006/relationships/image" Target="../media/image13.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slide" Target="/ppt/slides/slide13.xml"/><Relationship Id="rId15" Type="http://schemas.openxmlformats.org/officeDocument/2006/relationships/image" Target="../media/image3.png"/><Relationship Id="rId14" Type="http://schemas.openxmlformats.org/officeDocument/2006/relationships/slide" Target="/ppt/slides/slide22.xml"/><Relationship Id="rId16"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6.png"/></Relationships>
</file>

<file path=ppt/slides/_rels/slide30.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5.png"/><Relationship Id="rId14" Type="http://schemas.openxmlformats.org/officeDocument/2006/relationships/slide" Target="/ppt/slides/slide13.xml"/><Relationship Id="rId17" Type="http://schemas.openxmlformats.org/officeDocument/2006/relationships/image" Target="../media/image7.png"/><Relationship Id="rId16"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13.png"/><Relationship Id="rId18" Type="http://schemas.openxmlformats.org/officeDocument/2006/relationships/image" Target="../media/image35.png"/><Relationship Id="rId7" Type="http://schemas.openxmlformats.org/officeDocument/2006/relationships/image" Target="../media/image3.png"/><Relationship Id="rId8" Type="http://schemas.openxmlformats.org/officeDocument/2006/relationships/image" Target="../media/image8.png"/></Relationships>
</file>

<file path=ppt/slides/_rels/slide31.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5.png"/><Relationship Id="rId14" Type="http://schemas.openxmlformats.org/officeDocument/2006/relationships/slide" Target="/ppt/slides/slide13.xml"/><Relationship Id="rId17" Type="http://schemas.openxmlformats.org/officeDocument/2006/relationships/image" Target="../media/image7.png"/><Relationship Id="rId16"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13.png"/><Relationship Id="rId18" Type="http://schemas.openxmlformats.org/officeDocument/2006/relationships/image" Target="../media/image52.png"/><Relationship Id="rId7" Type="http://schemas.openxmlformats.org/officeDocument/2006/relationships/image" Target="../media/image3.png"/><Relationship Id="rId8" Type="http://schemas.openxmlformats.org/officeDocument/2006/relationships/image" Target="../media/image8.png"/></Relationships>
</file>

<file path=ppt/slides/_rels/slide32.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5.png"/><Relationship Id="rId14" Type="http://schemas.openxmlformats.org/officeDocument/2006/relationships/slide" Target="/ppt/slides/slide13.xml"/><Relationship Id="rId17" Type="http://schemas.openxmlformats.org/officeDocument/2006/relationships/image" Target="../media/image7.png"/><Relationship Id="rId16"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13.png"/><Relationship Id="rId18" Type="http://schemas.openxmlformats.org/officeDocument/2006/relationships/image" Target="../media/image40.png"/><Relationship Id="rId7" Type="http://schemas.openxmlformats.org/officeDocument/2006/relationships/image" Target="../media/image3.png"/><Relationship Id="rId8" Type="http://schemas.openxmlformats.org/officeDocument/2006/relationships/image" Target="../media/image8.png"/></Relationships>
</file>

<file path=ppt/slides/_rels/slide33.xml.rels><?xml version="1.0" encoding="UTF-8" standalone="yes"?><Relationships xmlns="http://schemas.openxmlformats.org/package/2006/relationships"><Relationship Id="rId20" Type="http://schemas.openxmlformats.org/officeDocument/2006/relationships/image" Target="../media/image48.png"/><Relationship Id="rId11" Type="http://schemas.openxmlformats.org/officeDocument/2006/relationships/image" Target="../media/image9.png"/><Relationship Id="rId22" Type="http://schemas.openxmlformats.org/officeDocument/2006/relationships/image" Target="../media/image49.png"/><Relationship Id="rId10" Type="http://schemas.openxmlformats.org/officeDocument/2006/relationships/image" Target="../media/image4.png"/><Relationship Id="rId21" Type="http://schemas.openxmlformats.org/officeDocument/2006/relationships/image" Target="../media/image36.png"/><Relationship Id="rId13" Type="http://schemas.openxmlformats.org/officeDocument/2006/relationships/slide" Target="/ppt/slides/slide13.xml"/><Relationship Id="rId12" Type="http://schemas.openxmlformats.org/officeDocument/2006/relationships/image" Target="../media/image6.png"/><Relationship Id="rId23"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4.png"/><Relationship Id="rId14" Type="http://schemas.openxmlformats.org/officeDocument/2006/relationships/image" Target="../media/image5.png"/><Relationship Id="rId17" Type="http://schemas.openxmlformats.org/officeDocument/2006/relationships/image" Target="../media/image33.png"/><Relationship Id="rId16" Type="http://schemas.openxmlformats.org/officeDocument/2006/relationships/image" Target="../media/image7.png"/><Relationship Id="rId5" Type="http://schemas.openxmlformats.org/officeDocument/2006/relationships/image" Target="../media/image13.png"/><Relationship Id="rId19" Type="http://schemas.openxmlformats.org/officeDocument/2006/relationships/image" Target="../media/image41.png"/><Relationship Id="rId6" Type="http://schemas.openxmlformats.org/officeDocument/2006/relationships/image" Target="../media/image3.png"/><Relationship Id="rId18" Type="http://schemas.openxmlformats.org/officeDocument/2006/relationships/image" Target="../media/image37.png"/><Relationship Id="rId7" Type="http://schemas.openxmlformats.org/officeDocument/2006/relationships/image" Target="../media/image8.png"/><Relationship Id="rId8" Type="http://schemas.openxmlformats.org/officeDocument/2006/relationships/slide" Target="/ppt/slides/slide2.xml"/></Relationships>
</file>

<file path=ppt/slides/_rels/slide34.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5.png"/><Relationship Id="rId14" Type="http://schemas.openxmlformats.org/officeDocument/2006/relationships/slide" Target="/ppt/slides/slide13.xml"/><Relationship Id="rId17" Type="http://schemas.openxmlformats.org/officeDocument/2006/relationships/image" Target="../media/image7.png"/><Relationship Id="rId16"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13.png"/><Relationship Id="rId18" Type="http://schemas.openxmlformats.org/officeDocument/2006/relationships/image" Target="../media/image41.png"/><Relationship Id="rId7" Type="http://schemas.openxmlformats.org/officeDocument/2006/relationships/image" Target="../media/image3.png"/><Relationship Id="rId8" Type="http://schemas.openxmlformats.org/officeDocument/2006/relationships/image" Target="../media/image8.png"/></Relationships>
</file>

<file path=ppt/slides/_rels/slide35.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5.png"/><Relationship Id="rId14" Type="http://schemas.openxmlformats.org/officeDocument/2006/relationships/slide" Target="/ppt/slides/slide13.xml"/><Relationship Id="rId17" Type="http://schemas.openxmlformats.org/officeDocument/2006/relationships/image" Target="../media/image7.png"/><Relationship Id="rId16"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13.png"/><Relationship Id="rId18" Type="http://schemas.openxmlformats.org/officeDocument/2006/relationships/image" Target="../media/image48.png"/><Relationship Id="rId7" Type="http://schemas.openxmlformats.org/officeDocument/2006/relationships/image" Target="../media/image3.png"/><Relationship Id="rId8" Type="http://schemas.openxmlformats.org/officeDocument/2006/relationships/image" Target="../media/image8.png"/></Relationships>
</file>

<file path=ppt/slides/_rels/slide36.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5.png"/><Relationship Id="rId14" Type="http://schemas.openxmlformats.org/officeDocument/2006/relationships/slide" Target="/ppt/slides/slide13.xml"/><Relationship Id="rId17" Type="http://schemas.openxmlformats.org/officeDocument/2006/relationships/image" Target="../media/image7.png"/><Relationship Id="rId16"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13.png"/><Relationship Id="rId18" Type="http://schemas.openxmlformats.org/officeDocument/2006/relationships/image" Target="../media/image36.png"/><Relationship Id="rId7" Type="http://schemas.openxmlformats.org/officeDocument/2006/relationships/image" Target="../media/image3.png"/><Relationship Id="rId8" Type="http://schemas.openxmlformats.org/officeDocument/2006/relationships/image" Target="../media/image8.png"/></Relationships>
</file>

<file path=ppt/slides/_rels/slide37.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5.png"/><Relationship Id="rId14" Type="http://schemas.openxmlformats.org/officeDocument/2006/relationships/slide" Target="/ppt/slides/slide13.xml"/><Relationship Id="rId17" Type="http://schemas.openxmlformats.org/officeDocument/2006/relationships/image" Target="../media/image7.png"/><Relationship Id="rId16"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13.png"/><Relationship Id="rId18" Type="http://schemas.openxmlformats.org/officeDocument/2006/relationships/image" Target="../media/image49.png"/><Relationship Id="rId7" Type="http://schemas.openxmlformats.org/officeDocument/2006/relationships/image" Target="../media/image3.png"/><Relationship Id="rId8" Type="http://schemas.openxmlformats.org/officeDocument/2006/relationships/image" Target="../media/image8.png"/></Relationships>
</file>

<file path=ppt/slides/_rels/slide38.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5.png"/><Relationship Id="rId14" Type="http://schemas.openxmlformats.org/officeDocument/2006/relationships/slide" Target="/ppt/slides/slide13.xml"/><Relationship Id="rId17" Type="http://schemas.openxmlformats.org/officeDocument/2006/relationships/image" Target="../media/image7.png"/><Relationship Id="rId16"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13.png"/><Relationship Id="rId18" Type="http://schemas.openxmlformats.org/officeDocument/2006/relationships/image" Target="../media/image45.png"/><Relationship Id="rId7" Type="http://schemas.openxmlformats.org/officeDocument/2006/relationships/image" Target="../media/image3.png"/><Relationship Id="rId8" Type="http://schemas.openxmlformats.org/officeDocument/2006/relationships/image" Target="../media/image8.png"/></Relationships>
</file>

<file path=ppt/slides/_rels/slide39.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7.png"/><Relationship Id="rId13" Type="http://schemas.openxmlformats.org/officeDocument/2006/relationships/image" Target="../media/image3.png"/><Relationship Id="rId12" Type="http://schemas.openxmlformats.org/officeDocument/2006/relationships/slide" Target="/ppt/slides/slide22.xml"/><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34.png"/><Relationship Id="rId15" Type="http://schemas.openxmlformats.org/officeDocument/2006/relationships/slide" Target="/ppt/slides/slide2.xml"/><Relationship Id="rId14" Type="http://schemas.openxmlformats.org/officeDocument/2006/relationships/image" Target="../media/image8.png"/><Relationship Id="rId17" Type="http://schemas.openxmlformats.org/officeDocument/2006/relationships/image" Target="../media/image56.png"/><Relationship Id="rId16"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slide" Target="/ppt/slides/slide13.xml"/><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5.png"/><Relationship Id="rId13" Type="http://schemas.openxmlformats.org/officeDocument/2006/relationships/image" Target="../media/image13.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slide" Target="/ppt/slides/slide13.xml"/><Relationship Id="rId15" Type="http://schemas.openxmlformats.org/officeDocument/2006/relationships/image" Target="../media/image3.png"/><Relationship Id="rId14" Type="http://schemas.openxmlformats.org/officeDocument/2006/relationships/slide" Target="/ppt/slides/slide22.xml"/><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5.png"/><Relationship Id="rId13" Type="http://schemas.openxmlformats.org/officeDocument/2006/relationships/image" Target="../media/image13.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slide" Target="/ppt/slides/slide13.xml"/><Relationship Id="rId15" Type="http://schemas.openxmlformats.org/officeDocument/2006/relationships/image" Target="../media/image3.png"/><Relationship Id="rId14" Type="http://schemas.openxmlformats.org/officeDocument/2006/relationships/slide" Target="/ppt/slides/slide22.xml"/><Relationship Id="rId16"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5.png"/><Relationship Id="rId13" Type="http://schemas.openxmlformats.org/officeDocument/2006/relationships/image" Target="../media/image13.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slide" Target="/ppt/slides/slide13.xml"/><Relationship Id="rId15" Type="http://schemas.openxmlformats.org/officeDocument/2006/relationships/image" Target="../media/image3.png"/><Relationship Id="rId14" Type="http://schemas.openxmlformats.org/officeDocument/2006/relationships/slide" Target="/ppt/slides/slide22.xml"/><Relationship Id="rId16" Type="http://schemas.openxmlformats.org/officeDocument/2006/relationships/image" Target="../media/image29.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5.png"/><Relationship Id="rId13" Type="http://schemas.openxmlformats.org/officeDocument/2006/relationships/image" Target="../media/image13.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slide" Target="/ppt/slides/slide13.xml"/><Relationship Id="rId15" Type="http://schemas.openxmlformats.org/officeDocument/2006/relationships/image" Target="../media/image3.png"/><Relationship Id="rId14" Type="http://schemas.openxmlformats.org/officeDocument/2006/relationships/slide" Target="/ppt/slides/slide22.xml"/><Relationship Id="rId16"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slide" Target="/ppt/slides/slide13.xml"/><Relationship Id="rId13" Type="http://schemas.openxmlformats.org/officeDocument/2006/relationships/image" Target="../media/image7.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6.png"/><Relationship Id="rId15" Type="http://schemas.openxmlformats.org/officeDocument/2006/relationships/slide" Target="/ppt/slides/slide22.xml"/><Relationship Id="rId14" Type="http://schemas.openxmlformats.org/officeDocument/2006/relationships/image" Target="../media/image13.png"/><Relationship Id="rId16"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slide" Target="/ppt/slides/slide13.xml"/><Relationship Id="rId13" Type="http://schemas.openxmlformats.org/officeDocument/2006/relationships/image" Target="../media/image7.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6.png"/><Relationship Id="rId15" Type="http://schemas.openxmlformats.org/officeDocument/2006/relationships/slide" Target="/ppt/slides/slide22.xml"/><Relationship Id="rId14" Type="http://schemas.openxmlformats.org/officeDocument/2006/relationships/image" Target="../media/image13.png"/><Relationship Id="rId16"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slide" Target="/ppt/slides/slide2.xml"/><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p:nvPr/>
        </p:nvSpPr>
        <p:spPr>
          <a:xfrm>
            <a:off x="122400" y="193425"/>
            <a:ext cx="3074400" cy="48264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2700">
                <a:solidFill>
                  <a:srgbClr val="FFFFFF"/>
                </a:solidFill>
                <a:latin typeface="Old Standard TT"/>
                <a:ea typeface="Old Standard TT"/>
                <a:cs typeface="Old Standard TT"/>
                <a:sym typeface="Old Standard TT"/>
              </a:rPr>
              <a:t>S&amp;P 500 </a:t>
            </a:r>
            <a:br>
              <a:rPr b="1" lang="en" sz="2700">
                <a:solidFill>
                  <a:srgbClr val="FFFFFF"/>
                </a:solidFill>
                <a:latin typeface="Old Standard TT"/>
                <a:ea typeface="Old Standard TT"/>
                <a:cs typeface="Old Standard TT"/>
                <a:sym typeface="Old Standard TT"/>
              </a:rPr>
            </a:br>
            <a:r>
              <a:rPr b="1" lang="en" sz="2700">
                <a:solidFill>
                  <a:srgbClr val="FFFFFF"/>
                </a:solidFill>
                <a:latin typeface="Old Standard TT"/>
                <a:ea typeface="Old Standard TT"/>
                <a:cs typeface="Old Standard TT"/>
                <a:sym typeface="Old Standard TT"/>
              </a:rPr>
              <a:t>Value Investing Recommendations </a:t>
            </a:r>
            <a:endParaRPr b="1" sz="27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3200">
              <a:solidFill>
                <a:srgbClr val="FFFFFF"/>
              </a:solidFill>
              <a:latin typeface="Old Standard TT"/>
              <a:ea typeface="Old Standard TT"/>
              <a:cs typeface="Old Standard TT"/>
              <a:sym typeface="Old Standard TT"/>
            </a:endParaRPr>
          </a:p>
          <a:p>
            <a:pPr indent="0" lvl="0" marL="0" rtl="0" algn="ctr">
              <a:lnSpc>
                <a:spcPct val="80000"/>
              </a:lnSpc>
              <a:spcBef>
                <a:spcPts val="0"/>
              </a:spcBef>
              <a:spcAft>
                <a:spcPts val="0"/>
              </a:spcAft>
              <a:buNone/>
            </a:pPr>
            <a:br>
              <a:rPr b="1" lang="en" sz="1800">
                <a:solidFill>
                  <a:srgbClr val="FFFFFF"/>
                </a:solidFill>
                <a:latin typeface="Old Standard TT"/>
                <a:ea typeface="Old Standard TT"/>
                <a:cs typeface="Old Standard TT"/>
                <a:sym typeface="Old Standard TT"/>
              </a:rPr>
            </a:br>
            <a:endParaRPr b="1" sz="18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rPr b="1" lang="en" sz="2400">
                <a:solidFill>
                  <a:srgbClr val="FFFFFF"/>
                </a:solidFill>
                <a:latin typeface="Old Standard TT"/>
                <a:ea typeface="Old Standard TT"/>
                <a:cs typeface="Old Standard TT"/>
                <a:sym typeface="Old Standard TT"/>
              </a:rPr>
              <a:t>By Miguel Santos</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a:p>
            <a:pPr indent="0" lvl="0" marL="0" rtl="0" algn="ctr">
              <a:spcBef>
                <a:spcPts val="0"/>
              </a:spcBef>
              <a:spcAft>
                <a:spcPts val="0"/>
              </a:spcAft>
              <a:buNone/>
            </a:pPr>
            <a:r>
              <a:rPr b="1" lang="en" sz="2400">
                <a:solidFill>
                  <a:srgbClr val="FFFFFF"/>
                </a:solidFill>
              </a:rPr>
              <a:t>By FearlessS</a:t>
            </a:r>
            <a:endParaRPr b="1" sz="2400">
              <a:solidFill>
                <a:srgbClr val="FFFFFF"/>
              </a:solidFill>
            </a:endParaRPr>
          </a:p>
          <a:p>
            <a:pPr indent="0" lvl="0" marL="0" rtl="0" algn="ctr">
              <a:spcBef>
                <a:spcPts val="0"/>
              </a:spcBef>
              <a:spcAft>
                <a:spcPts val="0"/>
              </a:spcAft>
              <a:buNone/>
            </a:pPr>
            <a:r>
              <a:t/>
            </a:r>
            <a:endParaRPr sz="1721">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rgbClr val="FFFFFF"/>
              </a:solidFill>
              <a:latin typeface="Times New Roman"/>
              <a:ea typeface="Times New Roman"/>
              <a:cs typeface="Times New Roman"/>
              <a:sym typeface="Times New Roman"/>
            </a:endParaRPr>
          </a:p>
        </p:txBody>
      </p:sp>
      <p:sp>
        <p:nvSpPr>
          <p:cNvPr id="60" name="Google Shape;60;p13">
            <a:hlinkClick action="ppaction://hlinksldjump" r:id="rId3"/>
          </p:cNvPr>
          <p:cNvSpPr/>
          <p:nvPr/>
        </p:nvSpPr>
        <p:spPr>
          <a:xfrm>
            <a:off x="3415525" y="193416"/>
            <a:ext cx="1443000" cy="20952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Project Overview</a:t>
            </a:r>
            <a:endParaRPr b="1" sz="1821">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1" name="Google Shape;61;p13">
            <a:hlinkClick/>
          </p:cNvPr>
          <p:cNvSpPr/>
          <p:nvPr/>
        </p:nvSpPr>
        <p:spPr>
          <a:xfrm>
            <a:off x="5361925" y="193416"/>
            <a:ext cx="1443000" cy="20952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00">
                <a:solidFill>
                  <a:schemeClr val="lt1"/>
                </a:solidFill>
                <a:latin typeface="Old Standard TT"/>
                <a:ea typeface="Old Standard TT"/>
                <a:cs typeface="Old Standard TT"/>
                <a:sym typeface="Old Standard TT"/>
              </a:rPr>
              <a:t>Insights &amp; Recommendations</a:t>
            </a:r>
            <a:endParaRPr b="1" sz="18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1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2" name="Google Shape;62;p13">
            <a:hlinkClick action="ppaction://hlinksldjump" r:id="rId4"/>
          </p:cNvPr>
          <p:cNvSpPr/>
          <p:nvPr/>
        </p:nvSpPr>
        <p:spPr>
          <a:xfrm>
            <a:off x="7308325" y="193416"/>
            <a:ext cx="1443000" cy="20952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00">
                <a:solidFill>
                  <a:schemeClr val="lt1"/>
                </a:solidFill>
                <a:latin typeface="Old Standard TT"/>
                <a:ea typeface="Old Standard TT"/>
                <a:cs typeface="Old Standard TT"/>
                <a:sym typeface="Old Standard TT"/>
              </a:rPr>
              <a:t>Data Collection</a:t>
            </a:r>
            <a:endParaRPr b="1" sz="18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1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3" name="Google Shape;63;p13">
            <a:hlinkClick/>
          </p:cNvPr>
          <p:cNvSpPr/>
          <p:nvPr/>
        </p:nvSpPr>
        <p:spPr>
          <a:xfrm>
            <a:off x="4391425" y="2924619"/>
            <a:ext cx="1443000" cy="20952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Data Cleaning</a:t>
            </a:r>
            <a:endParaRPr b="1" sz="1721">
              <a:solidFill>
                <a:schemeClr val="lt1"/>
              </a:solidFill>
              <a:latin typeface="Old Standard TT"/>
              <a:ea typeface="Old Standard TT"/>
              <a:cs typeface="Old Standard TT"/>
              <a:sym typeface="Old Standard TT"/>
            </a:endParaRPr>
          </a:p>
        </p:txBody>
      </p:sp>
      <p:sp>
        <p:nvSpPr>
          <p:cNvPr id="64" name="Google Shape;64;p13">
            <a:hlinkClick action="ppaction://hlinksldjump" r:id="rId5"/>
          </p:cNvPr>
          <p:cNvSpPr/>
          <p:nvPr/>
        </p:nvSpPr>
        <p:spPr>
          <a:xfrm>
            <a:off x="6332425" y="2924619"/>
            <a:ext cx="1443000" cy="20952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Data Analysis</a:t>
            </a:r>
            <a:endParaRPr b="1" sz="1721">
              <a:solidFill>
                <a:schemeClr val="lt1"/>
              </a:solidFill>
              <a:latin typeface="Old Standard TT"/>
              <a:ea typeface="Old Standard TT"/>
              <a:cs typeface="Old Standard TT"/>
              <a:sym typeface="Old Standard TT"/>
            </a:endParaRPr>
          </a:p>
        </p:txBody>
      </p:sp>
      <p:pic>
        <p:nvPicPr>
          <p:cNvPr id="65" name="Google Shape;65;p13">
            <a:hlinkClick action="ppaction://hlinksldjump" r:id="rId6"/>
          </p:cNvPr>
          <p:cNvPicPr preferRelativeResize="0"/>
          <p:nvPr/>
        </p:nvPicPr>
        <p:blipFill>
          <a:blip r:embed="rId7">
            <a:alphaModFix/>
          </a:blip>
          <a:stretch>
            <a:fillRect/>
          </a:stretch>
        </p:blipFill>
        <p:spPr>
          <a:xfrm>
            <a:off x="3741335" y="1017849"/>
            <a:ext cx="786100" cy="1062300"/>
          </a:xfrm>
          <a:prstGeom prst="rect">
            <a:avLst/>
          </a:prstGeom>
          <a:noFill/>
          <a:ln>
            <a:noFill/>
          </a:ln>
        </p:spPr>
      </p:pic>
      <p:pic>
        <p:nvPicPr>
          <p:cNvPr id="66" name="Google Shape;66;p13">
            <a:hlinkClick/>
          </p:cNvPr>
          <p:cNvPicPr preferRelativeResize="0"/>
          <p:nvPr/>
        </p:nvPicPr>
        <p:blipFill>
          <a:blip r:embed="rId8">
            <a:alphaModFix/>
          </a:blip>
          <a:stretch>
            <a:fillRect/>
          </a:stretch>
        </p:blipFill>
        <p:spPr>
          <a:xfrm>
            <a:off x="5729725" y="1203350"/>
            <a:ext cx="786100" cy="876802"/>
          </a:xfrm>
          <a:prstGeom prst="rect">
            <a:avLst/>
          </a:prstGeom>
          <a:noFill/>
          <a:ln>
            <a:noFill/>
          </a:ln>
        </p:spPr>
      </p:pic>
      <p:pic>
        <p:nvPicPr>
          <p:cNvPr id="67" name="Google Shape;67;p13">
            <a:hlinkClick action="ppaction://hlinksldjump" r:id="rId9"/>
          </p:cNvPr>
          <p:cNvPicPr preferRelativeResize="0"/>
          <p:nvPr/>
        </p:nvPicPr>
        <p:blipFill>
          <a:blip r:embed="rId10">
            <a:alphaModFix/>
          </a:blip>
          <a:stretch>
            <a:fillRect/>
          </a:stretch>
        </p:blipFill>
        <p:spPr>
          <a:xfrm>
            <a:off x="7456850" y="1068775"/>
            <a:ext cx="1145951" cy="1145951"/>
          </a:xfrm>
          <a:prstGeom prst="rect">
            <a:avLst/>
          </a:prstGeom>
          <a:noFill/>
          <a:ln>
            <a:noFill/>
          </a:ln>
        </p:spPr>
      </p:pic>
      <p:pic>
        <p:nvPicPr>
          <p:cNvPr id="68" name="Google Shape;68;p13">
            <a:hlinkClick/>
          </p:cNvPr>
          <p:cNvPicPr preferRelativeResize="0"/>
          <p:nvPr/>
        </p:nvPicPr>
        <p:blipFill>
          <a:blip r:embed="rId11">
            <a:alphaModFix/>
          </a:blip>
          <a:stretch>
            <a:fillRect/>
          </a:stretch>
        </p:blipFill>
        <p:spPr>
          <a:xfrm>
            <a:off x="4607602" y="3824950"/>
            <a:ext cx="1010650" cy="1010650"/>
          </a:xfrm>
          <a:prstGeom prst="rect">
            <a:avLst/>
          </a:prstGeom>
          <a:noFill/>
          <a:ln>
            <a:noFill/>
          </a:ln>
        </p:spPr>
      </p:pic>
      <p:pic>
        <p:nvPicPr>
          <p:cNvPr id="69" name="Google Shape;69;p13">
            <a:hlinkClick action="ppaction://hlinksldjump" r:id="rId12"/>
          </p:cNvPr>
          <p:cNvPicPr preferRelativeResize="0"/>
          <p:nvPr/>
        </p:nvPicPr>
        <p:blipFill>
          <a:blip r:embed="rId13">
            <a:alphaModFix/>
          </a:blip>
          <a:stretch>
            <a:fillRect/>
          </a:stretch>
        </p:blipFill>
        <p:spPr>
          <a:xfrm>
            <a:off x="6574535" y="3824950"/>
            <a:ext cx="958771" cy="1062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pSp>
        <p:nvGrpSpPr>
          <p:cNvPr id="275" name="Google Shape;275;p22"/>
          <p:cNvGrpSpPr/>
          <p:nvPr/>
        </p:nvGrpSpPr>
        <p:grpSpPr>
          <a:xfrm>
            <a:off x="0" y="-2"/>
            <a:ext cx="9144000" cy="444000"/>
            <a:chOff x="0" y="-2"/>
            <a:chExt cx="9144000" cy="444000"/>
          </a:xfrm>
        </p:grpSpPr>
        <p:grpSp>
          <p:nvGrpSpPr>
            <p:cNvPr id="276" name="Google Shape;276;p22"/>
            <p:cNvGrpSpPr/>
            <p:nvPr/>
          </p:nvGrpSpPr>
          <p:grpSpPr>
            <a:xfrm>
              <a:off x="0" y="-2"/>
              <a:ext cx="9144000" cy="444000"/>
              <a:chOff x="0" y="-2"/>
              <a:chExt cx="9144000" cy="444000"/>
            </a:xfrm>
          </p:grpSpPr>
          <p:sp>
            <p:nvSpPr>
              <p:cNvPr id="277" name="Google Shape;277;p22"/>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78" name="Google Shape;278;p22">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279" name="Google Shape;279;p22"/>
            <p:cNvGrpSpPr/>
            <p:nvPr/>
          </p:nvGrpSpPr>
          <p:grpSpPr>
            <a:xfrm>
              <a:off x="3450984" y="23412"/>
              <a:ext cx="1369800" cy="392100"/>
              <a:chOff x="4383125" y="2483625"/>
              <a:chExt cx="1369800" cy="392100"/>
            </a:xfrm>
          </p:grpSpPr>
          <p:pic>
            <p:nvPicPr>
              <p:cNvPr id="280" name="Google Shape;280;p22"/>
              <p:cNvPicPr preferRelativeResize="0"/>
              <p:nvPr/>
            </p:nvPicPr>
            <p:blipFill rotWithShape="1">
              <a:blip r:embed="rId4">
                <a:alphaModFix/>
              </a:blip>
              <a:srcRect b="25897" l="0" r="0" t="25577"/>
              <a:stretch/>
            </p:blipFill>
            <p:spPr>
              <a:xfrm flipH="1">
                <a:off x="4383125" y="2483625"/>
                <a:ext cx="1369800" cy="392100"/>
              </a:xfrm>
              <a:prstGeom prst="roundRect">
                <a:avLst>
                  <a:gd fmla="val 16667" name="adj"/>
                </a:avLst>
              </a:prstGeom>
              <a:noFill/>
              <a:ln>
                <a:noFill/>
              </a:ln>
            </p:spPr>
          </p:pic>
          <p:sp>
            <p:nvSpPr>
              <p:cNvPr id="281" name="Google Shape;281;p22"/>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a:solidFill>
                      <a:srgbClr val="FFFFFF"/>
                    </a:solidFill>
                    <a:latin typeface="Poppins"/>
                    <a:ea typeface="Poppins"/>
                    <a:cs typeface="Poppins"/>
                    <a:sym typeface="Poppins"/>
                  </a:rPr>
                  <a:t>Insights</a:t>
                </a:r>
                <a:endParaRPr b="1">
                  <a:solidFill>
                    <a:srgbClr val="FFFFFF"/>
                  </a:solidFill>
                  <a:latin typeface="Poppins"/>
                  <a:ea typeface="Poppins"/>
                  <a:cs typeface="Poppins"/>
                  <a:sym typeface="Poppins"/>
                </a:endParaRPr>
              </a:p>
            </p:txBody>
          </p:sp>
          <p:pic>
            <p:nvPicPr>
              <p:cNvPr id="282" name="Google Shape;282;p22"/>
              <p:cNvPicPr preferRelativeResize="0"/>
              <p:nvPr/>
            </p:nvPicPr>
            <p:blipFill>
              <a:blip r:embed="rId5">
                <a:alphaModFix/>
              </a:blip>
              <a:stretch>
                <a:fillRect/>
              </a:stretch>
            </p:blipFill>
            <p:spPr>
              <a:xfrm>
                <a:off x="4426613" y="2517525"/>
                <a:ext cx="290767" cy="324299"/>
              </a:xfrm>
              <a:prstGeom prst="rect">
                <a:avLst/>
              </a:prstGeom>
              <a:noFill/>
              <a:ln>
                <a:noFill/>
              </a:ln>
            </p:spPr>
          </p:pic>
        </p:grpSp>
        <p:grpSp>
          <p:nvGrpSpPr>
            <p:cNvPr id="283" name="Google Shape;283;p22"/>
            <p:cNvGrpSpPr/>
            <p:nvPr/>
          </p:nvGrpSpPr>
          <p:grpSpPr>
            <a:xfrm>
              <a:off x="2977619" y="22951"/>
              <a:ext cx="421800" cy="392100"/>
              <a:chOff x="3090174" y="207925"/>
              <a:chExt cx="421800" cy="392100"/>
            </a:xfrm>
          </p:grpSpPr>
          <p:pic>
            <p:nvPicPr>
              <p:cNvPr id="284" name="Google Shape;284;p22"/>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285" name="Google Shape;285;p22">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286" name="Google Shape;286;p22"/>
            <p:cNvGrpSpPr/>
            <p:nvPr/>
          </p:nvGrpSpPr>
          <p:grpSpPr>
            <a:xfrm>
              <a:off x="4874225" y="22951"/>
              <a:ext cx="421800" cy="392100"/>
              <a:chOff x="4112225" y="207925"/>
              <a:chExt cx="421800" cy="392100"/>
            </a:xfrm>
          </p:grpSpPr>
          <p:pic>
            <p:nvPicPr>
              <p:cNvPr id="287" name="Google Shape;287;p22"/>
              <p:cNvPicPr preferRelativeResize="0"/>
              <p:nvPr/>
            </p:nvPicPr>
            <p:blipFill rotWithShape="1">
              <a:blip r:embed="rId9">
                <a:alphaModFix/>
              </a:blip>
              <a:srcRect b="50935" l="31164" r="38255" t="20584"/>
              <a:stretch/>
            </p:blipFill>
            <p:spPr>
              <a:xfrm>
                <a:off x="4112225" y="207925"/>
                <a:ext cx="421800" cy="392100"/>
              </a:xfrm>
              <a:prstGeom prst="roundRect">
                <a:avLst>
                  <a:gd fmla="val 16667" name="adj"/>
                </a:avLst>
              </a:prstGeom>
              <a:noFill/>
              <a:ln>
                <a:noFill/>
              </a:ln>
            </p:spPr>
          </p:pic>
          <p:pic>
            <p:nvPicPr>
              <p:cNvPr id="288" name="Google Shape;288;p22">
                <a:hlinkClick action="ppaction://hlinksldjump" r:id="rId10"/>
              </p:cNvPr>
              <p:cNvPicPr preferRelativeResize="0"/>
              <p:nvPr/>
            </p:nvPicPr>
            <p:blipFill>
              <a:blip r:embed="rId11">
                <a:alphaModFix/>
              </a:blip>
              <a:stretch>
                <a:fillRect/>
              </a:stretch>
            </p:blipFill>
            <p:spPr>
              <a:xfrm>
                <a:off x="4140249" y="223325"/>
                <a:ext cx="367275" cy="367250"/>
              </a:xfrm>
              <a:prstGeom prst="rect">
                <a:avLst/>
              </a:prstGeom>
              <a:noFill/>
              <a:ln>
                <a:noFill/>
              </a:ln>
            </p:spPr>
          </p:pic>
        </p:grpSp>
        <p:grpSp>
          <p:nvGrpSpPr>
            <p:cNvPr id="289" name="Google Shape;289;p22"/>
            <p:cNvGrpSpPr/>
            <p:nvPr/>
          </p:nvGrpSpPr>
          <p:grpSpPr>
            <a:xfrm>
              <a:off x="5408638" y="24301"/>
              <a:ext cx="421800" cy="389400"/>
              <a:chOff x="5134275" y="209275"/>
              <a:chExt cx="421800" cy="389400"/>
            </a:xfrm>
          </p:grpSpPr>
          <p:pic>
            <p:nvPicPr>
              <p:cNvPr id="290" name="Google Shape;290;p22"/>
              <p:cNvPicPr preferRelativeResize="0"/>
              <p:nvPr/>
            </p:nvPicPr>
            <p:blipFill rotWithShape="1">
              <a:blip r:embed="rId12">
                <a:alphaModFix/>
              </a:blip>
              <a:srcRect b="29545" l="18473" r="50741" t="29269"/>
              <a:stretch/>
            </p:blipFill>
            <p:spPr>
              <a:xfrm>
                <a:off x="5134275" y="209275"/>
                <a:ext cx="421800" cy="389400"/>
              </a:xfrm>
              <a:prstGeom prst="roundRect">
                <a:avLst>
                  <a:gd fmla="val 16667" name="adj"/>
                </a:avLst>
              </a:prstGeom>
              <a:noFill/>
              <a:ln>
                <a:noFill/>
              </a:ln>
            </p:spPr>
          </p:pic>
          <p:pic>
            <p:nvPicPr>
              <p:cNvPr id="291" name="Google Shape;291;p22">
                <a:hlinkClick/>
              </p:cNvPr>
              <p:cNvPicPr preferRelativeResize="0"/>
              <p:nvPr/>
            </p:nvPicPr>
            <p:blipFill>
              <a:blip r:embed="rId13">
                <a:alphaModFix/>
              </a:blip>
              <a:stretch>
                <a:fillRect/>
              </a:stretch>
            </p:blipFill>
            <p:spPr>
              <a:xfrm>
                <a:off x="5197835" y="259213"/>
                <a:ext cx="305875" cy="305875"/>
              </a:xfrm>
              <a:prstGeom prst="rect">
                <a:avLst/>
              </a:prstGeom>
              <a:noFill/>
              <a:ln>
                <a:noFill/>
              </a:ln>
            </p:spPr>
          </p:pic>
        </p:grpSp>
        <p:grpSp>
          <p:nvGrpSpPr>
            <p:cNvPr id="292" name="Google Shape;292;p22"/>
            <p:cNvGrpSpPr/>
            <p:nvPr/>
          </p:nvGrpSpPr>
          <p:grpSpPr>
            <a:xfrm>
              <a:off x="5943075" y="22951"/>
              <a:ext cx="421800" cy="392100"/>
              <a:chOff x="4623250" y="207925"/>
              <a:chExt cx="421800" cy="392100"/>
            </a:xfrm>
          </p:grpSpPr>
          <p:pic>
            <p:nvPicPr>
              <p:cNvPr id="293" name="Google Shape;293;p22"/>
              <p:cNvPicPr preferRelativeResize="0"/>
              <p:nvPr/>
            </p:nvPicPr>
            <p:blipFill rotWithShape="1">
              <a:blip r:embed="rId14">
                <a:alphaModFix/>
              </a:blip>
              <a:srcRect b="37467" l="16911" r="63701" t="31577"/>
              <a:stretch/>
            </p:blipFill>
            <p:spPr>
              <a:xfrm>
                <a:off x="4623250" y="207925"/>
                <a:ext cx="421800" cy="392100"/>
              </a:xfrm>
              <a:prstGeom prst="roundRect">
                <a:avLst>
                  <a:gd fmla="val 16667" name="adj"/>
                </a:avLst>
              </a:prstGeom>
              <a:noFill/>
              <a:ln>
                <a:noFill/>
              </a:ln>
            </p:spPr>
          </p:pic>
          <p:pic>
            <p:nvPicPr>
              <p:cNvPr id="294" name="Google Shape;294;p22">
                <a:hlinkClick action="ppaction://hlinksldjump" r:id="rId15"/>
              </p:cNvPr>
              <p:cNvPicPr preferRelativeResize="0"/>
              <p:nvPr/>
            </p:nvPicPr>
            <p:blipFill>
              <a:blip r:embed="rId16">
                <a:alphaModFix/>
              </a:blip>
              <a:stretch>
                <a:fillRect/>
              </a:stretch>
            </p:blipFill>
            <p:spPr>
              <a:xfrm>
                <a:off x="4701114" y="260216"/>
                <a:ext cx="274250" cy="303861"/>
              </a:xfrm>
              <a:prstGeom prst="rect">
                <a:avLst/>
              </a:prstGeom>
              <a:noFill/>
              <a:ln>
                <a:noFill/>
              </a:ln>
            </p:spPr>
          </p:pic>
        </p:grpSp>
      </p:grpSp>
      <p:sp>
        <p:nvSpPr>
          <p:cNvPr id="295" name="Google Shape;295;p22"/>
          <p:cNvSpPr txBox="1"/>
          <p:nvPr/>
        </p:nvSpPr>
        <p:spPr>
          <a:xfrm>
            <a:off x="0" y="444000"/>
            <a:ext cx="9144000" cy="4613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rPr>
              <a:t>TOP 5 </a:t>
            </a:r>
            <a:r>
              <a:rPr b="1" lang="en" sz="1700">
                <a:solidFill>
                  <a:srgbClr val="FF0000"/>
                </a:solidFill>
              </a:rPr>
              <a:t>Overvalued</a:t>
            </a:r>
            <a:r>
              <a:rPr b="1" lang="en" sz="1700">
                <a:solidFill>
                  <a:schemeClr val="lt1"/>
                </a:solidFill>
              </a:rPr>
              <a:t> Companies</a:t>
            </a:r>
            <a:endParaRPr b="1" sz="17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All of the top 5 overvalued companies belong to the Technology sector</a:t>
            </a:r>
            <a:r>
              <a:rPr lang="en" sz="1200">
                <a:solidFill>
                  <a:schemeClr val="lt1"/>
                </a:solidFill>
              </a:rPr>
              <a:t>, except for Tesla, which could very easily be categorized similarly with the AI and Robotics investments. This suggests a </a:t>
            </a:r>
            <a:r>
              <a:rPr lang="en" sz="1200" u="sng">
                <a:solidFill>
                  <a:schemeClr val="lt1"/>
                </a:solidFill>
              </a:rPr>
              <a:t>potential bubble</a:t>
            </a:r>
            <a:r>
              <a:rPr lang="en" sz="1200">
                <a:solidFill>
                  <a:schemeClr val="lt1"/>
                </a:solidFill>
              </a:rPr>
              <a:t> might be brewing in the sector.</a:t>
            </a:r>
            <a:br>
              <a:rPr lang="en" sz="1200">
                <a:solidFill>
                  <a:schemeClr val="lt1"/>
                </a:solidFill>
              </a:rPr>
            </a:b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   </a:t>
            </a:r>
            <a:r>
              <a:rPr lang="en" sz="1200" u="sng">
                <a:solidFill>
                  <a:schemeClr val="lt1"/>
                </a:solidFill>
              </a:rPr>
              <a:t>Tesla, Inc. (TSLA):</a:t>
            </a:r>
            <a:r>
              <a:rPr lang="en" sz="1200">
                <a:solidFill>
                  <a:schemeClr val="lt1"/>
                </a:solidFill>
              </a:rPr>
              <a:t> Trades at extraordinarily high valuation levels (P/S and EV/Revenue are roughly 4× higher than the Consumer Discretionary sector average) and has a 250 P/E Ratio, reflecting high expectations, despite a recent revenue decline of 1.6%.</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   </a:t>
            </a:r>
            <a:r>
              <a:rPr lang="en" sz="1200" u="sng">
                <a:solidFill>
                  <a:schemeClr val="lt1"/>
                </a:solidFill>
              </a:rPr>
              <a:t>Palantir Technologies Inc. (PLTR): </a:t>
            </a:r>
            <a:r>
              <a:rPr lang="en" sz="1200">
                <a:solidFill>
                  <a:schemeClr val="lt1"/>
                </a:solidFill>
              </a:rPr>
              <a:t>Trades at extreme multiples (EV/Revenue 125.5 and P/S 127.2) that far exceed sector norms, though this is supported by impressive revenue growth (38.8%) and a very strong cash flow margin (49.7%).</a:t>
            </a:r>
            <a:br>
              <a:rPr lang="en" sz="1200">
                <a:solidFill>
                  <a:schemeClr val="lt1"/>
                </a:solidFill>
              </a:rPr>
            </a:br>
            <a:r>
              <a:rPr lang="en" sz="1200">
                <a:solidFill>
                  <a:schemeClr val="lt1"/>
                </a:solidFill>
              </a:rPr>
              <a:t>   Despite strong fundamentals, its valuation is way too high.</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   </a:t>
            </a:r>
            <a:r>
              <a:rPr lang="en" sz="1200" u="sng">
                <a:solidFill>
                  <a:schemeClr val="lt1"/>
                </a:solidFill>
              </a:rPr>
              <a:t>Datadog, Inc. (DDOG):</a:t>
            </a:r>
            <a:r>
              <a:rPr lang="en" sz="1200">
                <a:solidFill>
                  <a:schemeClr val="lt1"/>
                </a:solidFill>
              </a:rPr>
              <a:t> Commands a premium valuation (double the sector average EV/Revenue Multiple and P/S Ratio, </a:t>
            </a:r>
            <a:r>
              <a:rPr lang="en" sz="1200">
                <a:solidFill>
                  <a:schemeClr val="lt1"/>
                </a:solidFill>
              </a:rPr>
              <a:t>which</a:t>
            </a:r>
            <a:r>
              <a:rPr lang="en" sz="1200">
                <a:solidFill>
                  <a:schemeClr val="lt1"/>
                </a:solidFill>
              </a:rPr>
              <a:t> is already the most expensive sector to begin with), supported by impressive revenue growth (26%) and a robust free cash flow margin (30.6%). Despite strong fundamentals, the price is too high.</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   </a:t>
            </a:r>
            <a:r>
              <a:rPr lang="en" sz="1200" u="sng">
                <a:solidFill>
                  <a:schemeClr val="lt1"/>
                </a:solidFill>
              </a:rPr>
              <a:t>Intel Corporation (INTC):</a:t>
            </a:r>
            <a:r>
              <a:rPr lang="en" sz="1200">
                <a:solidFill>
                  <a:schemeClr val="lt1"/>
                </a:solidFill>
              </a:rPr>
              <a:t> Has low multiples compared sector-average but shows weaker operational fundamentals, including a revenue decline (-1.5%) and significant cash burn (FCF margin of -15.8%). Mainly due to the operational struggles to find a path to </a:t>
            </a:r>
            <a:r>
              <a:rPr lang="en" sz="1200">
                <a:solidFill>
                  <a:schemeClr val="lt1"/>
                </a:solidFill>
              </a:rPr>
              <a:t>significant</a:t>
            </a:r>
            <a:r>
              <a:rPr lang="en" sz="1200">
                <a:solidFill>
                  <a:schemeClr val="lt1"/>
                </a:solidFill>
              </a:rPr>
              <a:t> profitability, plus the modest leverage above sector average makes the company too risky to invest.</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   </a:t>
            </a:r>
            <a:r>
              <a:rPr lang="en" sz="1200" u="sng">
                <a:solidFill>
                  <a:schemeClr val="lt1"/>
                </a:solidFill>
              </a:rPr>
              <a:t>Fidelity National Information Services (FIS): </a:t>
            </a:r>
            <a:r>
              <a:rPr lang="en" sz="1200">
                <a:solidFill>
                  <a:schemeClr val="lt1"/>
                </a:solidFill>
              </a:rPr>
              <a:t>Trades at a discount on EV/Revenue and Sales multiples, but its Net Income and Revenue Growth are significantly below sector averages, and it carries high leverage. </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23"/>
          <p:cNvGrpSpPr/>
          <p:nvPr/>
        </p:nvGrpSpPr>
        <p:grpSpPr>
          <a:xfrm>
            <a:off x="0" y="-2"/>
            <a:ext cx="9144000" cy="444000"/>
            <a:chOff x="0" y="-2"/>
            <a:chExt cx="9144000" cy="444000"/>
          </a:xfrm>
        </p:grpSpPr>
        <p:grpSp>
          <p:nvGrpSpPr>
            <p:cNvPr id="301" name="Google Shape;301;p23"/>
            <p:cNvGrpSpPr/>
            <p:nvPr/>
          </p:nvGrpSpPr>
          <p:grpSpPr>
            <a:xfrm>
              <a:off x="0" y="-2"/>
              <a:ext cx="9144000" cy="444000"/>
              <a:chOff x="0" y="-2"/>
              <a:chExt cx="9144000" cy="444000"/>
            </a:xfrm>
          </p:grpSpPr>
          <p:sp>
            <p:nvSpPr>
              <p:cNvPr id="302" name="Google Shape;302;p23"/>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03" name="Google Shape;303;p23">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304" name="Google Shape;304;p23"/>
            <p:cNvGrpSpPr/>
            <p:nvPr/>
          </p:nvGrpSpPr>
          <p:grpSpPr>
            <a:xfrm>
              <a:off x="3450984" y="23412"/>
              <a:ext cx="1369800" cy="392100"/>
              <a:chOff x="4383125" y="2483625"/>
              <a:chExt cx="1369800" cy="392100"/>
            </a:xfrm>
          </p:grpSpPr>
          <p:pic>
            <p:nvPicPr>
              <p:cNvPr id="305" name="Google Shape;305;p23"/>
              <p:cNvPicPr preferRelativeResize="0"/>
              <p:nvPr/>
            </p:nvPicPr>
            <p:blipFill rotWithShape="1">
              <a:blip r:embed="rId4">
                <a:alphaModFix/>
              </a:blip>
              <a:srcRect b="25897" l="0" r="0" t="25577"/>
              <a:stretch/>
            </p:blipFill>
            <p:spPr>
              <a:xfrm flipH="1">
                <a:off x="4383125" y="2483625"/>
                <a:ext cx="1369800" cy="392100"/>
              </a:xfrm>
              <a:prstGeom prst="roundRect">
                <a:avLst>
                  <a:gd fmla="val 16667" name="adj"/>
                </a:avLst>
              </a:prstGeom>
              <a:noFill/>
              <a:ln>
                <a:noFill/>
              </a:ln>
            </p:spPr>
          </p:pic>
          <p:sp>
            <p:nvSpPr>
              <p:cNvPr id="306" name="Google Shape;306;p23"/>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Recommendations</a:t>
                </a:r>
                <a:endParaRPr b="1" sz="1200">
                  <a:solidFill>
                    <a:srgbClr val="FFFFFF"/>
                  </a:solidFill>
                  <a:latin typeface="Poppins"/>
                  <a:ea typeface="Poppins"/>
                  <a:cs typeface="Poppins"/>
                  <a:sym typeface="Poppins"/>
                </a:endParaRPr>
              </a:p>
            </p:txBody>
          </p:sp>
          <p:pic>
            <p:nvPicPr>
              <p:cNvPr id="307" name="Google Shape;307;p23"/>
              <p:cNvPicPr preferRelativeResize="0"/>
              <p:nvPr/>
            </p:nvPicPr>
            <p:blipFill>
              <a:blip r:embed="rId5">
                <a:alphaModFix/>
              </a:blip>
              <a:stretch>
                <a:fillRect/>
              </a:stretch>
            </p:blipFill>
            <p:spPr>
              <a:xfrm>
                <a:off x="4426613" y="2517525"/>
                <a:ext cx="290767" cy="324299"/>
              </a:xfrm>
              <a:prstGeom prst="rect">
                <a:avLst/>
              </a:prstGeom>
              <a:noFill/>
              <a:ln>
                <a:noFill/>
              </a:ln>
            </p:spPr>
          </p:pic>
        </p:grpSp>
        <p:grpSp>
          <p:nvGrpSpPr>
            <p:cNvPr id="308" name="Google Shape;308;p23"/>
            <p:cNvGrpSpPr/>
            <p:nvPr/>
          </p:nvGrpSpPr>
          <p:grpSpPr>
            <a:xfrm>
              <a:off x="2977619" y="22951"/>
              <a:ext cx="421800" cy="392100"/>
              <a:chOff x="3090174" y="207925"/>
              <a:chExt cx="421800" cy="392100"/>
            </a:xfrm>
          </p:grpSpPr>
          <p:pic>
            <p:nvPicPr>
              <p:cNvPr id="309" name="Google Shape;309;p23"/>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10" name="Google Shape;310;p23">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311" name="Google Shape;311;p23"/>
            <p:cNvGrpSpPr/>
            <p:nvPr/>
          </p:nvGrpSpPr>
          <p:grpSpPr>
            <a:xfrm>
              <a:off x="4874225" y="22951"/>
              <a:ext cx="421800" cy="392100"/>
              <a:chOff x="4112225" y="207925"/>
              <a:chExt cx="421800" cy="392100"/>
            </a:xfrm>
          </p:grpSpPr>
          <p:pic>
            <p:nvPicPr>
              <p:cNvPr id="312" name="Google Shape;312;p23"/>
              <p:cNvPicPr preferRelativeResize="0"/>
              <p:nvPr/>
            </p:nvPicPr>
            <p:blipFill rotWithShape="1">
              <a:blip r:embed="rId9">
                <a:alphaModFix/>
              </a:blip>
              <a:srcRect b="50935" l="31164" r="38255" t="20584"/>
              <a:stretch/>
            </p:blipFill>
            <p:spPr>
              <a:xfrm>
                <a:off x="4112225" y="207925"/>
                <a:ext cx="421800" cy="392100"/>
              </a:xfrm>
              <a:prstGeom prst="roundRect">
                <a:avLst>
                  <a:gd fmla="val 16667" name="adj"/>
                </a:avLst>
              </a:prstGeom>
              <a:noFill/>
              <a:ln>
                <a:noFill/>
              </a:ln>
            </p:spPr>
          </p:pic>
          <p:pic>
            <p:nvPicPr>
              <p:cNvPr id="313" name="Google Shape;313;p23">
                <a:hlinkClick action="ppaction://hlinksldjump" r:id="rId10"/>
              </p:cNvPr>
              <p:cNvPicPr preferRelativeResize="0"/>
              <p:nvPr/>
            </p:nvPicPr>
            <p:blipFill>
              <a:blip r:embed="rId11">
                <a:alphaModFix/>
              </a:blip>
              <a:stretch>
                <a:fillRect/>
              </a:stretch>
            </p:blipFill>
            <p:spPr>
              <a:xfrm>
                <a:off x="4140249" y="223325"/>
                <a:ext cx="367275" cy="367250"/>
              </a:xfrm>
              <a:prstGeom prst="rect">
                <a:avLst/>
              </a:prstGeom>
              <a:noFill/>
              <a:ln>
                <a:noFill/>
              </a:ln>
            </p:spPr>
          </p:pic>
        </p:grpSp>
        <p:grpSp>
          <p:nvGrpSpPr>
            <p:cNvPr id="314" name="Google Shape;314;p23"/>
            <p:cNvGrpSpPr/>
            <p:nvPr/>
          </p:nvGrpSpPr>
          <p:grpSpPr>
            <a:xfrm>
              <a:off x="5408638" y="24301"/>
              <a:ext cx="421800" cy="389400"/>
              <a:chOff x="5134275" y="209275"/>
              <a:chExt cx="421800" cy="389400"/>
            </a:xfrm>
          </p:grpSpPr>
          <p:pic>
            <p:nvPicPr>
              <p:cNvPr id="315" name="Google Shape;315;p23"/>
              <p:cNvPicPr preferRelativeResize="0"/>
              <p:nvPr/>
            </p:nvPicPr>
            <p:blipFill rotWithShape="1">
              <a:blip r:embed="rId12">
                <a:alphaModFix/>
              </a:blip>
              <a:srcRect b="29545" l="18473" r="50741" t="29269"/>
              <a:stretch/>
            </p:blipFill>
            <p:spPr>
              <a:xfrm>
                <a:off x="5134275" y="209275"/>
                <a:ext cx="421800" cy="389400"/>
              </a:xfrm>
              <a:prstGeom prst="roundRect">
                <a:avLst>
                  <a:gd fmla="val 16667" name="adj"/>
                </a:avLst>
              </a:prstGeom>
              <a:noFill/>
              <a:ln>
                <a:noFill/>
              </a:ln>
            </p:spPr>
          </p:pic>
          <p:pic>
            <p:nvPicPr>
              <p:cNvPr id="316" name="Google Shape;316;p23">
                <a:hlinkClick/>
              </p:cNvPr>
              <p:cNvPicPr preferRelativeResize="0"/>
              <p:nvPr/>
            </p:nvPicPr>
            <p:blipFill>
              <a:blip r:embed="rId13">
                <a:alphaModFix/>
              </a:blip>
              <a:stretch>
                <a:fillRect/>
              </a:stretch>
            </p:blipFill>
            <p:spPr>
              <a:xfrm>
                <a:off x="5197835" y="259213"/>
                <a:ext cx="305875" cy="305875"/>
              </a:xfrm>
              <a:prstGeom prst="rect">
                <a:avLst/>
              </a:prstGeom>
              <a:noFill/>
              <a:ln>
                <a:noFill/>
              </a:ln>
            </p:spPr>
          </p:pic>
        </p:grpSp>
        <p:grpSp>
          <p:nvGrpSpPr>
            <p:cNvPr id="317" name="Google Shape;317;p23"/>
            <p:cNvGrpSpPr/>
            <p:nvPr/>
          </p:nvGrpSpPr>
          <p:grpSpPr>
            <a:xfrm>
              <a:off x="5943075" y="22951"/>
              <a:ext cx="421800" cy="392100"/>
              <a:chOff x="4623250" y="207925"/>
              <a:chExt cx="421800" cy="392100"/>
            </a:xfrm>
          </p:grpSpPr>
          <p:pic>
            <p:nvPicPr>
              <p:cNvPr id="318" name="Google Shape;318;p23"/>
              <p:cNvPicPr preferRelativeResize="0"/>
              <p:nvPr/>
            </p:nvPicPr>
            <p:blipFill rotWithShape="1">
              <a:blip r:embed="rId14">
                <a:alphaModFix/>
              </a:blip>
              <a:srcRect b="37467" l="16911" r="63701" t="31577"/>
              <a:stretch/>
            </p:blipFill>
            <p:spPr>
              <a:xfrm>
                <a:off x="4623250" y="207925"/>
                <a:ext cx="421800" cy="392100"/>
              </a:xfrm>
              <a:prstGeom prst="roundRect">
                <a:avLst>
                  <a:gd fmla="val 16667" name="adj"/>
                </a:avLst>
              </a:prstGeom>
              <a:noFill/>
              <a:ln>
                <a:noFill/>
              </a:ln>
            </p:spPr>
          </p:pic>
          <p:pic>
            <p:nvPicPr>
              <p:cNvPr id="319" name="Google Shape;319;p23">
                <a:hlinkClick action="ppaction://hlinksldjump" r:id="rId15"/>
              </p:cNvPr>
              <p:cNvPicPr preferRelativeResize="0"/>
              <p:nvPr/>
            </p:nvPicPr>
            <p:blipFill>
              <a:blip r:embed="rId16">
                <a:alphaModFix/>
              </a:blip>
              <a:stretch>
                <a:fillRect/>
              </a:stretch>
            </p:blipFill>
            <p:spPr>
              <a:xfrm>
                <a:off x="4701114" y="260216"/>
                <a:ext cx="274250" cy="303861"/>
              </a:xfrm>
              <a:prstGeom prst="rect">
                <a:avLst/>
              </a:prstGeom>
              <a:noFill/>
              <a:ln>
                <a:noFill/>
              </a:ln>
            </p:spPr>
          </p:pic>
        </p:grpSp>
      </p:grpSp>
      <p:sp>
        <p:nvSpPr>
          <p:cNvPr id="320" name="Google Shape;320;p23"/>
          <p:cNvSpPr txBox="1"/>
          <p:nvPr/>
        </p:nvSpPr>
        <p:spPr>
          <a:xfrm>
            <a:off x="0" y="444000"/>
            <a:ext cx="9144000" cy="46131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   </a:t>
            </a:r>
            <a:r>
              <a:rPr b="1" lang="en" u="sng">
                <a:solidFill>
                  <a:schemeClr val="lt1"/>
                </a:solidFill>
              </a:rPr>
              <a:t>Sector</a:t>
            </a:r>
            <a:r>
              <a:rPr b="1" lang="en">
                <a:solidFill>
                  <a:schemeClr val="lt1"/>
                </a:solidFill>
              </a:rPr>
              <a:t> </a:t>
            </a:r>
            <a:r>
              <a:rPr b="1" lang="en" u="sng">
                <a:solidFill>
                  <a:schemeClr val="lt1"/>
                </a:solidFill>
              </a:rPr>
              <a:t>Rotation:</a:t>
            </a:r>
            <a:r>
              <a:rPr lang="en">
                <a:solidFill>
                  <a:schemeClr val="lt1"/>
                </a:solidFill>
              </a:rPr>
              <a:t> </a:t>
            </a:r>
            <a:r>
              <a:rPr lang="en">
                <a:solidFill>
                  <a:srgbClr val="FF0000"/>
                </a:solidFill>
              </a:rPr>
              <a:t>Sell</a:t>
            </a:r>
            <a:r>
              <a:rPr lang="en">
                <a:solidFill>
                  <a:schemeClr val="lt1"/>
                </a:solidFill>
              </a:rPr>
              <a:t> Technology, </a:t>
            </a:r>
            <a:r>
              <a:rPr lang="en">
                <a:solidFill>
                  <a:srgbClr val="00FF00"/>
                </a:solidFill>
              </a:rPr>
              <a:t>Buy</a:t>
            </a:r>
            <a:r>
              <a:rPr lang="en">
                <a:solidFill>
                  <a:schemeClr val="lt1"/>
                </a:solidFill>
              </a:rPr>
              <a:t> Energy.</a:t>
            </a:r>
            <a:endParaRPr>
              <a:solidFill>
                <a:schemeClr val="lt1"/>
              </a:solidFill>
            </a:endParaRPr>
          </a:p>
          <a:p>
            <a:pPr indent="0" lvl="0" marL="0" rtl="0" algn="l">
              <a:spcBef>
                <a:spcPts val="0"/>
              </a:spcBef>
              <a:spcAft>
                <a:spcPts val="0"/>
              </a:spcAft>
              <a:buNone/>
            </a:pPr>
            <a:br>
              <a:rPr lang="en">
                <a:solidFill>
                  <a:schemeClr val="lt1"/>
                </a:solidFill>
              </a:rPr>
            </a:br>
            <a:r>
              <a:rPr lang="en">
                <a:solidFill>
                  <a:schemeClr val="lt1"/>
                </a:solidFill>
              </a:rPr>
              <a:t>   </a:t>
            </a:r>
            <a:r>
              <a:rPr lang="en">
                <a:solidFill>
                  <a:schemeClr val="lt1"/>
                </a:solidFill>
              </a:rPr>
              <a:t>The sector analysis highlights a dramatic </a:t>
            </a:r>
            <a:r>
              <a:rPr lang="en" u="sng">
                <a:solidFill>
                  <a:schemeClr val="lt1"/>
                </a:solidFill>
              </a:rPr>
              <a:t>valuation gap and a potential rotation opportunity</a:t>
            </a:r>
            <a:r>
              <a:rPr lang="en">
                <a:solidFill>
                  <a:schemeClr val="lt1"/>
                </a:solidFill>
              </a:rPr>
              <a:t> driven by the current innovation cycle. The Technology sector, despite possessing strong underlying fundamentals like a leading 13% Revenue Growth and low leverage, is priced at extreme multiples, including a 9.55 EV/Revenue Multiple and a lofty 52.06 P/E Ratio. </a:t>
            </a:r>
            <a:endParaRPr>
              <a:solidFill>
                <a:schemeClr val="lt1"/>
              </a:solidFill>
            </a:endParaRPr>
          </a:p>
          <a:p>
            <a:pPr indent="0" lvl="0" marL="0" rtl="0" algn="l">
              <a:spcBef>
                <a:spcPts val="0"/>
              </a:spcBef>
              <a:spcAft>
                <a:spcPts val="0"/>
              </a:spcAft>
              <a:buNone/>
            </a:pPr>
            <a:r>
              <a:rPr lang="en">
                <a:solidFill>
                  <a:schemeClr val="lt1"/>
                </a:solidFill>
              </a:rPr>
              <a:t>   This premium is largely fueled by optimism surrounding the Artificial Intelligence (AI) boom, which embeds expectations for years of exponential growth. This high conviction, however, stands in sharp contrast to our models output of 38% "Buy or Hold" ratings for Tech companies. Suggesting a high-multiple environment where the sector is extremely susceptible to sharp corrections if AI-driven growth forecasts are even slightly missed.</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rPr lang="en">
                <a:solidFill>
                  <a:schemeClr val="lt1"/>
                </a:solidFill>
              </a:rPr>
              <a:t>   Conversely, the </a:t>
            </a:r>
            <a:r>
              <a:rPr lang="en" u="sng">
                <a:solidFill>
                  <a:schemeClr val="lt1"/>
                </a:solidFill>
              </a:rPr>
              <a:t>Energy</a:t>
            </a:r>
            <a:r>
              <a:rPr lang="en">
                <a:solidFill>
                  <a:schemeClr val="lt1"/>
                </a:solidFill>
              </a:rPr>
              <a:t> sector stands out as a highly sensible, </a:t>
            </a:r>
            <a:r>
              <a:rPr lang="en" u="sng">
                <a:solidFill>
                  <a:schemeClr val="lt1"/>
                </a:solidFill>
              </a:rPr>
              <a:t>value-oriented play on the Tech-driven future</a:t>
            </a:r>
            <a:r>
              <a:rPr lang="en">
                <a:solidFill>
                  <a:schemeClr val="lt1"/>
                </a:solidFill>
              </a:rPr>
              <a:t>. While Energy is currently the cheapest sector, trading at a moderate EV/Revenue multiple of 3.87, its fundamentals are robust, matching Technology with 13% Revenue Growth while also enjoying the highest "Buy or Hold" ratings at 78%. </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   The key link lies in the simple fact that the computational infrastructure driving the multi-trillion-dollar AI boom, from data centers to next-generation chip manufacturing requires vast, reliable power. Investing in the undervalued Energy sector, which provides the essential fuel for the expensive Technology sector to operate, offers a high-conviction value opportunity that capitalizes on the foundational needs of the current growth cycle.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24"/>
          <p:cNvGrpSpPr/>
          <p:nvPr/>
        </p:nvGrpSpPr>
        <p:grpSpPr>
          <a:xfrm>
            <a:off x="0" y="-2"/>
            <a:ext cx="9144000" cy="444000"/>
            <a:chOff x="0" y="-2"/>
            <a:chExt cx="9144000" cy="444000"/>
          </a:xfrm>
        </p:grpSpPr>
        <p:grpSp>
          <p:nvGrpSpPr>
            <p:cNvPr id="326" name="Google Shape;326;p24"/>
            <p:cNvGrpSpPr/>
            <p:nvPr/>
          </p:nvGrpSpPr>
          <p:grpSpPr>
            <a:xfrm>
              <a:off x="0" y="-2"/>
              <a:ext cx="9144000" cy="444000"/>
              <a:chOff x="0" y="-2"/>
              <a:chExt cx="9144000" cy="444000"/>
            </a:xfrm>
          </p:grpSpPr>
          <p:sp>
            <p:nvSpPr>
              <p:cNvPr id="327" name="Google Shape;327;p24"/>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28" name="Google Shape;328;p24">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329" name="Google Shape;329;p24"/>
            <p:cNvGrpSpPr/>
            <p:nvPr/>
          </p:nvGrpSpPr>
          <p:grpSpPr>
            <a:xfrm>
              <a:off x="3450984" y="23412"/>
              <a:ext cx="1369800" cy="392100"/>
              <a:chOff x="4383125" y="2483625"/>
              <a:chExt cx="1369800" cy="392100"/>
            </a:xfrm>
          </p:grpSpPr>
          <p:pic>
            <p:nvPicPr>
              <p:cNvPr id="330" name="Google Shape;330;p24"/>
              <p:cNvPicPr preferRelativeResize="0"/>
              <p:nvPr/>
            </p:nvPicPr>
            <p:blipFill rotWithShape="1">
              <a:blip r:embed="rId4">
                <a:alphaModFix/>
              </a:blip>
              <a:srcRect b="25897" l="0" r="0" t="25577"/>
              <a:stretch/>
            </p:blipFill>
            <p:spPr>
              <a:xfrm flipH="1">
                <a:off x="4383125" y="2483625"/>
                <a:ext cx="1369800" cy="392100"/>
              </a:xfrm>
              <a:prstGeom prst="roundRect">
                <a:avLst>
                  <a:gd fmla="val 16667" name="adj"/>
                </a:avLst>
              </a:prstGeom>
              <a:noFill/>
              <a:ln>
                <a:noFill/>
              </a:ln>
            </p:spPr>
          </p:pic>
          <p:sp>
            <p:nvSpPr>
              <p:cNvPr id="331" name="Google Shape;331;p24"/>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Recommendations</a:t>
                </a:r>
                <a:endParaRPr b="1" sz="1200">
                  <a:solidFill>
                    <a:srgbClr val="FFFFFF"/>
                  </a:solidFill>
                  <a:latin typeface="Poppins"/>
                  <a:ea typeface="Poppins"/>
                  <a:cs typeface="Poppins"/>
                  <a:sym typeface="Poppins"/>
                </a:endParaRPr>
              </a:p>
            </p:txBody>
          </p:sp>
          <p:pic>
            <p:nvPicPr>
              <p:cNvPr id="332" name="Google Shape;332;p24"/>
              <p:cNvPicPr preferRelativeResize="0"/>
              <p:nvPr/>
            </p:nvPicPr>
            <p:blipFill>
              <a:blip r:embed="rId5">
                <a:alphaModFix/>
              </a:blip>
              <a:stretch>
                <a:fillRect/>
              </a:stretch>
            </p:blipFill>
            <p:spPr>
              <a:xfrm>
                <a:off x="4426613" y="2517525"/>
                <a:ext cx="290767" cy="324299"/>
              </a:xfrm>
              <a:prstGeom prst="rect">
                <a:avLst/>
              </a:prstGeom>
              <a:noFill/>
              <a:ln>
                <a:noFill/>
              </a:ln>
            </p:spPr>
          </p:pic>
        </p:grpSp>
        <p:grpSp>
          <p:nvGrpSpPr>
            <p:cNvPr id="333" name="Google Shape;333;p24"/>
            <p:cNvGrpSpPr/>
            <p:nvPr/>
          </p:nvGrpSpPr>
          <p:grpSpPr>
            <a:xfrm>
              <a:off x="2977619" y="22951"/>
              <a:ext cx="421800" cy="392100"/>
              <a:chOff x="3090174" y="207925"/>
              <a:chExt cx="421800" cy="392100"/>
            </a:xfrm>
          </p:grpSpPr>
          <p:pic>
            <p:nvPicPr>
              <p:cNvPr id="334" name="Google Shape;334;p24"/>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35" name="Google Shape;335;p24">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336" name="Google Shape;336;p24"/>
            <p:cNvGrpSpPr/>
            <p:nvPr/>
          </p:nvGrpSpPr>
          <p:grpSpPr>
            <a:xfrm>
              <a:off x="4874225" y="22951"/>
              <a:ext cx="421800" cy="392100"/>
              <a:chOff x="4112225" y="207925"/>
              <a:chExt cx="421800" cy="392100"/>
            </a:xfrm>
          </p:grpSpPr>
          <p:pic>
            <p:nvPicPr>
              <p:cNvPr id="337" name="Google Shape;337;p24"/>
              <p:cNvPicPr preferRelativeResize="0"/>
              <p:nvPr/>
            </p:nvPicPr>
            <p:blipFill rotWithShape="1">
              <a:blip r:embed="rId9">
                <a:alphaModFix/>
              </a:blip>
              <a:srcRect b="50935" l="31164" r="38255" t="20584"/>
              <a:stretch/>
            </p:blipFill>
            <p:spPr>
              <a:xfrm>
                <a:off x="4112225" y="207925"/>
                <a:ext cx="421800" cy="392100"/>
              </a:xfrm>
              <a:prstGeom prst="roundRect">
                <a:avLst>
                  <a:gd fmla="val 16667" name="adj"/>
                </a:avLst>
              </a:prstGeom>
              <a:noFill/>
              <a:ln>
                <a:noFill/>
              </a:ln>
            </p:spPr>
          </p:pic>
          <p:pic>
            <p:nvPicPr>
              <p:cNvPr id="338" name="Google Shape;338;p24">
                <a:hlinkClick action="ppaction://hlinksldjump" r:id="rId10"/>
              </p:cNvPr>
              <p:cNvPicPr preferRelativeResize="0"/>
              <p:nvPr/>
            </p:nvPicPr>
            <p:blipFill>
              <a:blip r:embed="rId11">
                <a:alphaModFix/>
              </a:blip>
              <a:stretch>
                <a:fillRect/>
              </a:stretch>
            </p:blipFill>
            <p:spPr>
              <a:xfrm>
                <a:off x="4140249" y="223325"/>
                <a:ext cx="367275" cy="367250"/>
              </a:xfrm>
              <a:prstGeom prst="rect">
                <a:avLst/>
              </a:prstGeom>
              <a:noFill/>
              <a:ln>
                <a:noFill/>
              </a:ln>
            </p:spPr>
          </p:pic>
        </p:grpSp>
        <p:grpSp>
          <p:nvGrpSpPr>
            <p:cNvPr id="339" name="Google Shape;339;p24"/>
            <p:cNvGrpSpPr/>
            <p:nvPr/>
          </p:nvGrpSpPr>
          <p:grpSpPr>
            <a:xfrm>
              <a:off x="5408638" y="24301"/>
              <a:ext cx="421800" cy="389400"/>
              <a:chOff x="5134275" y="209275"/>
              <a:chExt cx="421800" cy="389400"/>
            </a:xfrm>
          </p:grpSpPr>
          <p:pic>
            <p:nvPicPr>
              <p:cNvPr id="340" name="Google Shape;340;p24"/>
              <p:cNvPicPr preferRelativeResize="0"/>
              <p:nvPr/>
            </p:nvPicPr>
            <p:blipFill rotWithShape="1">
              <a:blip r:embed="rId12">
                <a:alphaModFix/>
              </a:blip>
              <a:srcRect b="29545" l="18473" r="50741" t="29269"/>
              <a:stretch/>
            </p:blipFill>
            <p:spPr>
              <a:xfrm>
                <a:off x="5134275" y="209275"/>
                <a:ext cx="421800" cy="389400"/>
              </a:xfrm>
              <a:prstGeom prst="roundRect">
                <a:avLst>
                  <a:gd fmla="val 16667" name="adj"/>
                </a:avLst>
              </a:prstGeom>
              <a:noFill/>
              <a:ln>
                <a:noFill/>
              </a:ln>
            </p:spPr>
          </p:pic>
          <p:pic>
            <p:nvPicPr>
              <p:cNvPr id="341" name="Google Shape;341;p24">
                <a:hlinkClick/>
              </p:cNvPr>
              <p:cNvPicPr preferRelativeResize="0"/>
              <p:nvPr/>
            </p:nvPicPr>
            <p:blipFill>
              <a:blip r:embed="rId13">
                <a:alphaModFix/>
              </a:blip>
              <a:stretch>
                <a:fillRect/>
              </a:stretch>
            </p:blipFill>
            <p:spPr>
              <a:xfrm>
                <a:off x="5197835" y="259213"/>
                <a:ext cx="305875" cy="305875"/>
              </a:xfrm>
              <a:prstGeom prst="rect">
                <a:avLst/>
              </a:prstGeom>
              <a:noFill/>
              <a:ln>
                <a:noFill/>
              </a:ln>
            </p:spPr>
          </p:pic>
        </p:grpSp>
        <p:grpSp>
          <p:nvGrpSpPr>
            <p:cNvPr id="342" name="Google Shape;342;p24"/>
            <p:cNvGrpSpPr/>
            <p:nvPr/>
          </p:nvGrpSpPr>
          <p:grpSpPr>
            <a:xfrm>
              <a:off x="5943075" y="22951"/>
              <a:ext cx="421800" cy="392100"/>
              <a:chOff x="4623250" y="207925"/>
              <a:chExt cx="421800" cy="392100"/>
            </a:xfrm>
          </p:grpSpPr>
          <p:pic>
            <p:nvPicPr>
              <p:cNvPr id="343" name="Google Shape;343;p24"/>
              <p:cNvPicPr preferRelativeResize="0"/>
              <p:nvPr/>
            </p:nvPicPr>
            <p:blipFill rotWithShape="1">
              <a:blip r:embed="rId14">
                <a:alphaModFix/>
              </a:blip>
              <a:srcRect b="37467" l="16911" r="63701" t="31577"/>
              <a:stretch/>
            </p:blipFill>
            <p:spPr>
              <a:xfrm>
                <a:off x="4623250" y="207925"/>
                <a:ext cx="421800" cy="392100"/>
              </a:xfrm>
              <a:prstGeom prst="roundRect">
                <a:avLst>
                  <a:gd fmla="val 16667" name="adj"/>
                </a:avLst>
              </a:prstGeom>
              <a:noFill/>
              <a:ln>
                <a:noFill/>
              </a:ln>
            </p:spPr>
          </p:pic>
          <p:pic>
            <p:nvPicPr>
              <p:cNvPr id="344" name="Google Shape;344;p24">
                <a:hlinkClick action="ppaction://hlinksldjump" r:id="rId15"/>
              </p:cNvPr>
              <p:cNvPicPr preferRelativeResize="0"/>
              <p:nvPr/>
            </p:nvPicPr>
            <p:blipFill>
              <a:blip r:embed="rId16">
                <a:alphaModFix/>
              </a:blip>
              <a:stretch>
                <a:fillRect/>
              </a:stretch>
            </p:blipFill>
            <p:spPr>
              <a:xfrm>
                <a:off x="4701114" y="260216"/>
                <a:ext cx="274250" cy="303861"/>
              </a:xfrm>
              <a:prstGeom prst="rect">
                <a:avLst/>
              </a:prstGeom>
              <a:noFill/>
              <a:ln>
                <a:noFill/>
              </a:ln>
            </p:spPr>
          </p:pic>
        </p:grpSp>
      </p:grpSp>
      <p:sp>
        <p:nvSpPr>
          <p:cNvPr id="345" name="Google Shape;345;p24"/>
          <p:cNvSpPr txBox="1"/>
          <p:nvPr/>
        </p:nvSpPr>
        <p:spPr>
          <a:xfrm>
            <a:off x="0" y="3016550"/>
            <a:ext cx="9144000" cy="20403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00"/>
                </a:solidFill>
              </a:rPr>
              <a:t>   </a:t>
            </a:r>
            <a:r>
              <a:rPr b="1" lang="en" sz="1300" u="sng">
                <a:solidFill>
                  <a:srgbClr val="FF0000"/>
                </a:solidFill>
              </a:rPr>
              <a:t>Sell</a:t>
            </a:r>
            <a:r>
              <a:rPr b="1" lang="en" sz="1300">
                <a:solidFill>
                  <a:schemeClr val="lt1"/>
                </a:solidFill>
              </a:rPr>
              <a:t> </a:t>
            </a:r>
            <a:r>
              <a:rPr b="1" lang="en" sz="1300" u="sng">
                <a:solidFill>
                  <a:schemeClr val="lt1"/>
                </a:solidFill>
              </a:rPr>
              <a:t>recommendations:</a:t>
            </a:r>
            <a:endParaRPr b="1" sz="1300" u="sng">
              <a:solidFill>
                <a:schemeClr val="lt1"/>
              </a:solidFill>
            </a:endParaRPr>
          </a:p>
          <a:p>
            <a:pPr indent="0" lvl="0" marL="0" rtl="0" algn="l">
              <a:spcBef>
                <a:spcPts val="0"/>
              </a:spcBef>
              <a:spcAft>
                <a:spcPts val="0"/>
              </a:spcAft>
              <a:buNone/>
            </a:pPr>
            <a:r>
              <a:t/>
            </a:r>
            <a:endParaRPr b="1" sz="1300" u="sng">
              <a:solidFill>
                <a:schemeClr val="lt1"/>
              </a:solidFill>
            </a:endParaRPr>
          </a:p>
          <a:p>
            <a:pPr indent="0" lvl="0" marL="0" rtl="0" algn="l">
              <a:spcBef>
                <a:spcPts val="0"/>
              </a:spcBef>
              <a:spcAft>
                <a:spcPts val="0"/>
              </a:spcAft>
              <a:buNone/>
            </a:pPr>
            <a:r>
              <a:rPr lang="en" sz="1300">
                <a:solidFill>
                  <a:schemeClr val="lt1"/>
                </a:solidFill>
              </a:rPr>
              <a:t>   </a:t>
            </a:r>
            <a:r>
              <a:rPr lang="en" sz="1300">
                <a:solidFill>
                  <a:schemeClr val="lt1"/>
                </a:solidFill>
              </a:rPr>
              <a:t>The sell recommendations focus on </a:t>
            </a:r>
            <a:r>
              <a:rPr lang="en" sz="1300" u="sng">
                <a:solidFill>
                  <a:schemeClr val="lt1"/>
                </a:solidFill>
              </a:rPr>
              <a:t>reducing exposure to overvalued stocks</a:t>
            </a:r>
            <a:r>
              <a:rPr lang="en" sz="1300">
                <a:solidFill>
                  <a:schemeClr val="lt1"/>
                </a:solidFill>
              </a:rPr>
              <a:t>, particularly within the Technology sector. These are issued for the heavily overvalued stocks like </a:t>
            </a:r>
            <a:r>
              <a:rPr lang="en" sz="1300" u="sng">
                <a:solidFill>
                  <a:schemeClr val="lt1"/>
                </a:solidFill>
              </a:rPr>
              <a:t>Tesla (TSLA)</a:t>
            </a:r>
            <a:r>
              <a:rPr lang="en" sz="1300">
                <a:solidFill>
                  <a:schemeClr val="lt1"/>
                </a:solidFill>
              </a:rPr>
              <a:t>, </a:t>
            </a:r>
            <a:r>
              <a:rPr lang="en" sz="1300" u="sng">
                <a:solidFill>
                  <a:schemeClr val="lt1"/>
                </a:solidFill>
              </a:rPr>
              <a:t>Palantir (PLTR)</a:t>
            </a:r>
            <a:r>
              <a:rPr lang="en" sz="1300">
                <a:solidFill>
                  <a:schemeClr val="lt1"/>
                </a:solidFill>
              </a:rPr>
              <a:t>, and </a:t>
            </a:r>
            <a:r>
              <a:rPr lang="en" sz="1300" u="sng">
                <a:solidFill>
                  <a:schemeClr val="lt1"/>
                </a:solidFill>
              </a:rPr>
              <a:t>Datadog (DDOG)</a:t>
            </a:r>
            <a:r>
              <a:rPr lang="en" sz="1300">
                <a:solidFill>
                  <a:schemeClr val="lt1"/>
                </a:solidFill>
              </a:rPr>
              <a:t>, as their current extreme multiples (250 P/E) are unsustainable and priced for very optimistic scenarios. Additionally, it is recommended to sell risky stocks like </a:t>
            </a:r>
            <a:r>
              <a:rPr lang="en" sz="1300" u="sng">
                <a:solidFill>
                  <a:schemeClr val="lt1"/>
                </a:solidFill>
              </a:rPr>
              <a:t>Intel (INTC)</a:t>
            </a:r>
            <a:r>
              <a:rPr lang="en" sz="1300">
                <a:solidFill>
                  <a:schemeClr val="lt1"/>
                </a:solidFill>
              </a:rPr>
              <a:t>, due to its negative FCF margin and operational struggles, and </a:t>
            </a:r>
            <a:r>
              <a:rPr lang="en" sz="1300" u="sng">
                <a:solidFill>
                  <a:schemeClr val="lt1"/>
                </a:solidFill>
              </a:rPr>
              <a:t>Fidelity National Information Services (FIS)</a:t>
            </a:r>
            <a:r>
              <a:rPr lang="en" sz="1300">
                <a:solidFill>
                  <a:schemeClr val="lt1"/>
                </a:solidFill>
              </a:rPr>
              <a:t>, due to its combination of low growth, very weak net income, and high leverage within a sector that tends to score very well in those metrics.</a:t>
            </a:r>
            <a:endParaRPr sz="1300">
              <a:solidFill>
                <a:schemeClr val="lt1"/>
              </a:solidFill>
            </a:endParaRPr>
          </a:p>
          <a:p>
            <a:pPr indent="0" lvl="0" marL="0" rtl="0" algn="l">
              <a:spcBef>
                <a:spcPts val="0"/>
              </a:spcBef>
              <a:spcAft>
                <a:spcPts val="0"/>
              </a:spcAft>
              <a:buNone/>
            </a:pPr>
            <a:r>
              <a:t/>
            </a:r>
            <a:endParaRPr b="1" sz="1300" u="sng">
              <a:solidFill>
                <a:schemeClr val="lt1"/>
              </a:solidFill>
            </a:endParaRPr>
          </a:p>
          <a:p>
            <a:pPr indent="0" lvl="0" marL="0" rtl="0" algn="l">
              <a:spcBef>
                <a:spcPts val="0"/>
              </a:spcBef>
              <a:spcAft>
                <a:spcPts val="0"/>
              </a:spcAft>
              <a:buNone/>
            </a:pPr>
            <a:r>
              <a:rPr b="1" lang="en" sz="1300" u="sng">
                <a:solidFill>
                  <a:schemeClr val="lt1"/>
                </a:solidFill>
              </a:rPr>
              <a:t>  </a:t>
            </a:r>
            <a:endParaRPr b="1" sz="1300" u="sng">
              <a:solidFill>
                <a:schemeClr val="lt1"/>
              </a:solidFill>
            </a:endParaRPr>
          </a:p>
          <a:p>
            <a:pPr indent="0" lvl="0" marL="0" rtl="0" algn="l">
              <a:spcBef>
                <a:spcPts val="0"/>
              </a:spcBef>
              <a:spcAft>
                <a:spcPts val="0"/>
              </a:spcAft>
              <a:buNone/>
            </a:pPr>
            <a:r>
              <a:rPr lang="en" sz="1300">
                <a:solidFill>
                  <a:schemeClr val="lt1"/>
                </a:solidFill>
              </a:rPr>
              <a:t>   </a:t>
            </a:r>
            <a:endParaRPr sz="1300">
              <a:solidFill>
                <a:schemeClr val="lt1"/>
              </a:solidFill>
            </a:endParaRPr>
          </a:p>
        </p:txBody>
      </p:sp>
      <p:sp>
        <p:nvSpPr>
          <p:cNvPr id="346" name="Google Shape;346;p24"/>
          <p:cNvSpPr txBox="1"/>
          <p:nvPr/>
        </p:nvSpPr>
        <p:spPr>
          <a:xfrm>
            <a:off x="0" y="515163"/>
            <a:ext cx="9144000" cy="24342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   </a:t>
            </a:r>
            <a:r>
              <a:rPr b="1" lang="en" sz="1300" u="sng">
                <a:solidFill>
                  <a:srgbClr val="00FF00"/>
                </a:solidFill>
              </a:rPr>
              <a:t>Buy</a:t>
            </a:r>
            <a:r>
              <a:rPr b="1" lang="en" sz="1300">
                <a:solidFill>
                  <a:schemeClr val="lt1"/>
                </a:solidFill>
              </a:rPr>
              <a:t> </a:t>
            </a:r>
            <a:r>
              <a:rPr b="1" lang="en" sz="1300" u="sng">
                <a:solidFill>
                  <a:schemeClr val="lt1"/>
                </a:solidFill>
              </a:rPr>
              <a:t>recommendations:</a:t>
            </a:r>
            <a:endParaRPr b="1" sz="1300" u="sng">
              <a:solidFill>
                <a:schemeClr val="lt1"/>
              </a:solidFill>
            </a:endParaRPr>
          </a:p>
          <a:p>
            <a:pPr indent="0" lvl="0" marL="0" rtl="0" algn="l">
              <a:spcBef>
                <a:spcPts val="0"/>
              </a:spcBef>
              <a:spcAft>
                <a:spcPts val="0"/>
              </a:spcAft>
              <a:buNone/>
            </a:pPr>
            <a:r>
              <a:t/>
            </a:r>
            <a:endParaRPr b="1" sz="1300" u="sng">
              <a:solidFill>
                <a:schemeClr val="lt1"/>
              </a:solidFill>
            </a:endParaRPr>
          </a:p>
          <a:p>
            <a:pPr indent="0" lvl="0" marL="0" rtl="0" algn="l">
              <a:spcBef>
                <a:spcPts val="0"/>
              </a:spcBef>
              <a:spcAft>
                <a:spcPts val="0"/>
              </a:spcAft>
              <a:buNone/>
            </a:pPr>
            <a:r>
              <a:rPr lang="en" sz="1300">
                <a:solidFill>
                  <a:schemeClr val="lt1"/>
                </a:solidFill>
              </a:rPr>
              <a:t>   The primary buy recommendations are centered on high-quality companies trading at steep discounts and offering superior income. Investors should target deep value by purchasing </a:t>
            </a:r>
            <a:r>
              <a:rPr lang="en" sz="1300" u="sng">
                <a:solidFill>
                  <a:schemeClr val="lt1"/>
                </a:solidFill>
              </a:rPr>
              <a:t>Pfizer (PFE)</a:t>
            </a:r>
            <a:r>
              <a:rPr lang="en" sz="1300">
                <a:solidFill>
                  <a:schemeClr val="lt1"/>
                </a:solidFill>
              </a:rPr>
              <a:t> and </a:t>
            </a:r>
            <a:r>
              <a:rPr lang="en" sz="1300" u="sng">
                <a:solidFill>
                  <a:schemeClr val="lt1"/>
                </a:solidFill>
              </a:rPr>
              <a:t>United Parcel Service (UPS)</a:t>
            </a:r>
            <a:r>
              <a:rPr lang="en" sz="1300">
                <a:solidFill>
                  <a:schemeClr val="lt1"/>
                </a:solidFill>
              </a:rPr>
              <a:t>, both of which are significantly undervalued relative to their sectors (P/E ratios around 13.0) and offer exceptional dividend yields of 7% and 7.48%, positioning them as strong income and defensive plays. </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en" sz="1300">
                <a:solidFill>
                  <a:schemeClr val="lt1"/>
                </a:solidFill>
              </a:rPr>
              <a:t>   Within the cheap Energy sector, the model favors </a:t>
            </a:r>
            <a:r>
              <a:rPr lang="en" sz="1300" u="sng">
                <a:solidFill>
                  <a:schemeClr val="lt1"/>
                </a:solidFill>
              </a:rPr>
              <a:t>ONEOK (OKE)</a:t>
            </a:r>
            <a:r>
              <a:rPr lang="en" sz="1300">
                <a:solidFill>
                  <a:schemeClr val="lt1"/>
                </a:solidFill>
              </a:rPr>
              <a:t> and </a:t>
            </a:r>
            <a:r>
              <a:rPr lang="en" sz="1300" u="sng">
                <a:solidFill>
                  <a:schemeClr val="lt1"/>
                </a:solidFill>
              </a:rPr>
              <a:t>Diamondback Energy (FANG)</a:t>
            </a:r>
            <a:r>
              <a:rPr lang="en" sz="1300">
                <a:solidFill>
                  <a:schemeClr val="lt1"/>
                </a:solidFill>
              </a:rPr>
              <a:t> for their undervaluation, solid growth (especially OKE's 46.4% Revenue Growth), and strong dividend payouts (around 6%), while </a:t>
            </a:r>
            <a:r>
              <a:rPr lang="en" sz="1300" u="sng">
                <a:solidFill>
                  <a:schemeClr val="lt1"/>
                </a:solidFill>
              </a:rPr>
              <a:t>Smurfit Westrock (SW)</a:t>
            </a:r>
            <a:r>
              <a:rPr lang="en" sz="1300">
                <a:solidFill>
                  <a:schemeClr val="lt1"/>
                </a:solidFill>
              </a:rPr>
              <a:t> is noted as deep value buy due to a very low sales and EV/Revenue multiple while having exceptional revenue growth (162.45%)</a:t>
            </a:r>
            <a:endParaRPr sz="1300">
              <a:solidFill>
                <a:schemeClr val="lt1"/>
              </a:solidFill>
            </a:endParaRPr>
          </a:p>
          <a:p>
            <a:pPr indent="0" lvl="0" marL="0" rtl="0" algn="l">
              <a:spcBef>
                <a:spcPts val="0"/>
              </a:spcBef>
              <a:spcAft>
                <a:spcPts val="0"/>
              </a:spcAft>
              <a:buNone/>
            </a:pPr>
            <a:r>
              <a:t/>
            </a:r>
            <a:endParaRPr b="1" sz="1300" u="sng">
              <a:solidFill>
                <a:schemeClr val="lt1"/>
              </a:solidFill>
            </a:endParaRPr>
          </a:p>
          <a:p>
            <a:pPr indent="0" lvl="0" marL="0" rtl="0" algn="l">
              <a:spcBef>
                <a:spcPts val="0"/>
              </a:spcBef>
              <a:spcAft>
                <a:spcPts val="0"/>
              </a:spcAft>
              <a:buNone/>
            </a:pPr>
            <a:r>
              <a:rPr b="1" lang="en" sz="1300" u="sng">
                <a:solidFill>
                  <a:schemeClr val="lt1"/>
                </a:solidFill>
              </a:rPr>
              <a:t>  </a:t>
            </a:r>
            <a:endParaRPr b="1" sz="1300" u="sng">
              <a:solidFill>
                <a:schemeClr val="lt1"/>
              </a:solidFill>
            </a:endParaRPr>
          </a:p>
          <a:p>
            <a:pPr indent="0" lvl="0" marL="0" rtl="0" algn="l">
              <a:spcBef>
                <a:spcPts val="0"/>
              </a:spcBef>
              <a:spcAft>
                <a:spcPts val="0"/>
              </a:spcAft>
              <a:buNone/>
            </a:pPr>
            <a:r>
              <a:rPr lang="en" sz="1300">
                <a:solidFill>
                  <a:schemeClr val="lt1"/>
                </a:solidFill>
              </a:rPr>
              <a:t>   </a:t>
            </a:r>
            <a:endParaRPr sz="13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grpSp>
        <p:nvGrpSpPr>
          <p:cNvPr id="351" name="Google Shape;351;p25"/>
          <p:cNvGrpSpPr/>
          <p:nvPr/>
        </p:nvGrpSpPr>
        <p:grpSpPr>
          <a:xfrm>
            <a:off x="0" y="-2"/>
            <a:ext cx="9144000" cy="444000"/>
            <a:chOff x="0" y="-2"/>
            <a:chExt cx="9144000" cy="444000"/>
          </a:xfrm>
        </p:grpSpPr>
        <p:sp>
          <p:nvSpPr>
            <p:cNvPr id="352" name="Google Shape;352;p25"/>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53" name="Google Shape;353;p25">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354" name="Google Shape;354;p25"/>
          <p:cNvGrpSpPr/>
          <p:nvPr/>
        </p:nvGrpSpPr>
        <p:grpSpPr>
          <a:xfrm>
            <a:off x="3852878" y="25537"/>
            <a:ext cx="1383129" cy="444000"/>
            <a:chOff x="4600627" y="1099608"/>
            <a:chExt cx="1383129" cy="444000"/>
          </a:xfrm>
        </p:grpSpPr>
        <p:pic>
          <p:nvPicPr>
            <p:cNvPr id="355" name="Google Shape;355;p25"/>
            <p:cNvPicPr preferRelativeResize="0"/>
            <p:nvPr/>
          </p:nvPicPr>
          <p:blipFill rotWithShape="1">
            <a:blip r:embed="rId4">
              <a:alphaModFix/>
            </a:blip>
            <a:srcRect b="29545" l="0" r="0" t="29269"/>
            <a:stretch/>
          </p:blipFill>
          <p:spPr>
            <a:xfrm>
              <a:off x="4600627" y="1103620"/>
              <a:ext cx="1369800" cy="389400"/>
            </a:xfrm>
            <a:prstGeom prst="roundRect">
              <a:avLst>
                <a:gd fmla="val 16667" name="adj"/>
              </a:avLst>
            </a:prstGeom>
            <a:noFill/>
            <a:ln>
              <a:noFill/>
            </a:ln>
          </p:spPr>
        </p:pic>
        <p:sp>
          <p:nvSpPr>
            <p:cNvPr id="356" name="Google Shape;356;p25"/>
            <p:cNvSpPr txBox="1"/>
            <p:nvPr/>
          </p:nvSpPr>
          <p:spPr>
            <a:xfrm>
              <a:off x="4998856" y="1146910"/>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Collection</a:t>
              </a:r>
              <a:endParaRPr b="1" sz="1279">
                <a:solidFill>
                  <a:srgbClr val="FFFFFF"/>
                </a:solidFill>
                <a:latin typeface="Poppins"/>
                <a:ea typeface="Poppins"/>
                <a:cs typeface="Poppins"/>
                <a:sym typeface="Poppins"/>
              </a:endParaRPr>
            </a:p>
          </p:txBody>
        </p:sp>
        <p:pic>
          <p:nvPicPr>
            <p:cNvPr id="357" name="Google Shape;357;p25"/>
            <p:cNvPicPr preferRelativeResize="0"/>
            <p:nvPr/>
          </p:nvPicPr>
          <p:blipFill>
            <a:blip r:embed="rId5">
              <a:alphaModFix/>
            </a:blip>
            <a:stretch>
              <a:fillRect/>
            </a:stretch>
          </p:blipFill>
          <p:spPr>
            <a:xfrm>
              <a:off x="4605108" y="1099608"/>
              <a:ext cx="444000" cy="444000"/>
            </a:xfrm>
            <a:prstGeom prst="rect">
              <a:avLst/>
            </a:prstGeom>
            <a:noFill/>
            <a:ln>
              <a:noFill/>
            </a:ln>
          </p:spPr>
        </p:pic>
      </p:grpSp>
      <p:grpSp>
        <p:nvGrpSpPr>
          <p:cNvPr id="358" name="Google Shape;358;p25"/>
          <p:cNvGrpSpPr/>
          <p:nvPr/>
        </p:nvGrpSpPr>
        <p:grpSpPr>
          <a:xfrm>
            <a:off x="2865064" y="26441"/>
            <a:ext cx="421800" cy="392100"/>
            <a:chOff x="3090174" y="207925"/>
            <a:chExt cx="421800" cy="392100"/>
          </a:xfrm>
        </p:grpSpPr>
        <p:pic>
          <p:nvPicPr>
            <p:cNvPr id="359" name="Google Shape;359;p25"/>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60" name="Google Shape;360;p25">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361" name="Google Shape;361;p25"/>
          <p:cNvGrpSpPr/>
          <p:nvPr/>
        </p:nvGrpSpPr>
        <p:grpSpPr>
          <a:xfrm>
            <a:off x="5289102" y="24301"/>
            <a:ext cx="421800" cy="389400"/>
            <a:chOff x="5134275" y="209275"/>
            <a:chExt cx="421800" cy="389400"/>
          </a:xfrm>
        </p:grpSpPr>
        <p:pic>
          <p:nvPicPr>
            <p:cNvPr id="362" name="Google Shape;362;p25"/>
            <p:cNvPicPr preferRelativeResize="0"/>
            <p:nvPr/>
          </p:nvPicPr>
          <p:blipFill rotWithShape="1">
            <a:blip r:embed="rId4">
              <a:alphaModFix/>
            </a:blip>
            <a:srcRect b="29545" l="18473" r="50741" t="29269"/>
            <a:stretch/>
          </p:blipFill>
          <p:spPr>
            <a:xfrm>
              <a:off x="5134275" y="209275"/>
              <a:ext cx="421800" cy="389400"/>
            </a:xfrm>
            <a:prstGeom prst="roundRect">
              <a:avLst>
                <a:gd fmla="val 16667" name="adj"/>
              </a:avLst>
            </a:prstGeom>
            <a:noFill/>
            <a:ln>
              <a:noFill/>
            </a:ln>
          </p:spPr>
        </p:pic>
        <p:pic>
          <p:nvPicPr>
            <p:cNvPr id="363" name="Google Shape;363;p25">
              <a:hlinkClick/>
            </p:cNvPr>
            <p:cNvPicPr preferRelativeResize="0"/>
            <p:nvPr/>
          </p:nvPicPr>
          <p:blipFill>
            <a:blip r:embed="rId9">
              <a:alphaModFix/>
            </a:blip>
            <a:stretch>
              <a:fillRect/>
            </a:stretch>
          </p:blipFill>
          <p:spPr>
            <a:xfrm>
              <a:off x="5197835" y="259213"/>
              <a:ext cx="305875" cy="305875"/>
            </a:xfrm>
            <a:prstGeom prst="rect">
              <a:avLst/>
            </a:prstGeom>
            <a:noFill/>
            <a:ln>
              <a:noFill/>
            </a:ln>
          </p:spPr>
        </p:pic>
      </p:grpSp>
      <p:grpSp>
        <p:nvGrpSpPr>
          <p:cNvPr id="364" name="Google Shape;364;p25"/>
          <p:cNvGrpSpPr/>
          <p:nvPr/>
        </p:nvGrpSpPr>
        <p:grpSpPr>
          <a:xfrm>
            <a:off x="5787185" y="22951"/>
            <a:ext cx="421800" cy="392100"/>
            <a:chOff x="4623250" y="207925"/>
            <a:chExt cx="421800" cy="392100"/>
          </a:xfrm>
        </p:grpSpPr>
        <p:pic>
          <p:nvPicPr>
            <p:cNvPr id="365" name="Google Shape;365;p25"/>
            <p:cNvPicPr preferRelativeResize="0"/>
            <p:nvPr/>
          </p:nvPicPr>
          <p:blipFill rotWithShape="1">
            <a:blip r:embed="rId10">
              <a:alphaModFix/>
            </a:blip>
            <a:srcRect b="37467" l="16911" r="63701" t="31577"/>
            <a:stretch/>
          </p:blipFill>
          <p:spPr>
            <a:xfrm>
              <a:off x="4623250" y="207925"/>
              <a:ext cx="421800" cy="392100"/>
            </a:xfrm>
            <a:prstGeom prst="roundRect">
              <a:avLst>
                <a:gd fmla="val 16667" name="adj"/>
              </a:avLst>
            </a:prstGeom>
            <a:noFill/>
            <a:ln>
              <a:noFill/>
            </a:ln>
          </p:spPr>
        </p:pic>
        <p:pic>
          <p:nvPicPr>
            <p:cNvPr id="366" name="Google Shape;366;p25">
              <a:hlinkClick action="ppaction://hlinksldjump" r:id="rId11"/>
            </p:cNvPr>
            <p:cNvPicPr preferRelativeResize="0"/>
            <p:nvPr/>
          </p:nvPicPr>
          <p:blipFill>
            <a:blip r:embed="rId12">
              <a:alphaModFix/>
            </a:blip>
            <a:stretch>
              <a:fillRect/>
            </a:stretch>
          </p:blipFill>
          <p:spPr>
            <a:xfrm>
              <a:off x="4701114" y="260216"/>
              <a:ext cx="274250" cy="303861"/>
            </a:xfrm>
            <a:prstGeom prst="rect">
              <a:avLst/>
            </a:prstGeom>
            <a:noFill/>
            <a:ln>
              <a:noFill/>
            </a:ln>
          </p:spPr>
        </p:pic>
      </p:grpSp>
      <p:grpSp>
        <p:nvGrpSpPr>
          <p:cNvPr id="367" name="Google Shape;367;p25"/>
          <p:cNvGrpSpPr/>
          <p:nvPr/>
        </p:nvGrpSpPr>
        <p:grpSpPr>
          <a:xfrm>
            <a:off x="3358793" y="20738"/>
            <a:ext cx="421800" cy="392100"/>
            <a:chOff x="3601198" y="207925"/>
            <a:chExt cx="421800" cy="392100"/>
          </a:xfrm>
        </p:grpSpPr>
        <p:pic>
          <p:nvPicPr>
            <p:cNvPr id="368" name="Google Shape;368;p25"/>
            <p:cNvPicPr preferRelativeResize="0"/>
            <p:nvPr/>
          </p:nvPicPr>
          <p:blipFill rotWithShape="1">
            <a:blip r:embed="rId13">
              <a:alphaModFix/>
            </a:blip>
            <a:srcRect b="25897" l="54847" r="16677" t="25577"/>
            <a:stretch/>
          </p:blipFill>
          <p:spPr>
            <a:xfrm flipH="1">
              <a:off x="3601198" y="207925"/>
              <a:ext cx="421800" cy="392100"/>
            </a:xfrm>
            <a:prstGeom prst="roundRect">
              <a:avLst>
                <a:gd fmla="val 16667" name="adj"/>
              </a:avLst>
            </a:prstGeom>
            <a:noFill/>
            <a:ln>
              <a:noFill/>
            </a:ln>
          </p:spPr>
        </p:pic>
        <p:pic>
          <p:nvPicPr>
            <p:cNvPr id="369" name="Google Shape;369;p25">
              <a:hlinkClick/>
            </p:cNvPr>
            <p:cNvPicPr preferRelativeResize="0"/>
            <p:nvPr/>
          </p:nvPicPr>
          <p:blipFill>
            <a:blip r:embed="rId14">
              <a:alphaModFix/>
            </a:blip>
            <a:stretch>
              <a:fillRect/>
            </a:stretch>
          </p:blipFill>
          <p:spPr>
            <a:xfrm>
              <a:off x="3674975" y="253221"/>
              <a:ext cx="274250" cy="305875"/>
            </a:xfrm>
            <a:prstGeom prst="rect">
              <a:avLst/>
            </a:prstGeom>
            <a:noFill/>
            <a:ln>
              <a:noFill/>
            </a:ln>
          </p:spPr>
        </p:pic>
      </p:grpSp>
      <p:sp>
        <p:nvSpPr>
          <p:cNvPr id="370" name="Google Shape;370;p25"/>
          <p:cNvSpPr txBox="1"/>
          <p:nvPr/>
        </p:nvSpPr>
        <p:spPr>
          <a:xfrm>
            <a:off x="0" y="444000"/>
            <a:ext cx="9144000" cy="45999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u="sng">
                <a:solidFill>
                  <a:srgbClr val="FFFFFF"/>
                </a:solidFill>
              </a:rPr>
              <a:t>Dataset: </a:t>
            </a:r>
            <a:r>
              <a:rPr lang="en" sz="1100">
                <a:solidFill>
                  <a:srgbClr val="FFFFFF"/>
                </a:solidFill>
              </a:rPr>
              <a:t>https://github.com/zmsantos08/</a:t>
            </a:r>
            <a:r>
              <a:rPr lang="en" sz="1100">
                <a:solidFill>
                  <a:srgbClr val="FFFFFF"/>
                </a:solidFill>
              </a:rPr>
              <a:t>S&amp;P500</a:t>
            </a:r>
            <a:r>
              <a:rPr lang="en" sz="1100">
                <a:solidFill>
                  <a:srgbClr val="FFFFFF"/>
                </a:solidFill>
              </a:rPr>
              <a:t>_Value_Investing_Recommendations/blob/abcdde92088df1c3b6888556e4d36cbaf46ebaa3/</a:t>
            </a:r>
            <a:r>
              <a:rPr lang="en" sz="1100">
                <a:solidFill>
                  <a:srgbClr val="FFFFFF"/>
                </a:solidFill>
              </a:rPr>
              <a:t>S&amp;P500</a:t>
            </a:r>
            <a:r>
              <a:rPr lang="en" sz="1100">
                <a:solidFill>
                  <a:srgbClr val="FFFFFF"/>
                </a:solidFill>
              </a:rPr>
              <a:t>_Project.xlsx</a:t>
            </a:r>
            <a:endParaRPr sz="1100">
              <a:solidFill>
                <a:srgbClr val="FFFFFF"/>
              </a:solidFill>
            </a:endParaRPr>
          </a:p>
          <a:p>
            <a:pPr indent="0" lvl="0" marL="0" rtl="0" algn="l">
              <a:lnSpc>
                <a:spcPct val="115000"/>
              </a:lnSpc>
              <a:spcBef>
                <a:spcPts val="1200"/>
              </a:spcBef>
              <a:spcAft>
                <a:spcPts val="0"/>
              </a:spcAft>
              <a:buNone/>
            </a:pPr>
            <a:r>
              <a:rPr lang="en" sz="1300" u="sng">
                <a:solidFill>
                  <a:srgbClr val="FFFFFF"/>
                </a:solidFill>
              </a:rPr>
              <a:t>About the dataset:</a:t>
            </a:r>
            <a:br>
              <a:rPr lang="en" sz="1300" u="sng">
                <a:solidFill>
                  <a:srgbClr val="FFFFFF"/>
                </a:solidFill>
              </a:rPr>
            </a:br>
            <a:r>
              <a:rPr lang="en" sz="1100">
                <a:solidFill>
                  <a:srgbClr val="FFFFFF"/>
                </a:solidFill>
              </a:rPr>
              <a:t>   This dataset contains real world information covering many metrics from </a:t>
            </a:r>
            <a:r>
              <a:rPr lang="en" sz="1100">
                <a:solidFill>
                  <a:srgbClr val="FFFFFF"/>
                </a:solidFill>
              </a:rPr>
              <a:t>S&amp;P 500</a:t>
            </a:r>
            <a:r>
              <a:rPr lang="en" sz="1100">
                <a:solidFill>
                  <a:srgbClr val="FFFFFF"/>
                </a:solidFill>
              </a:rPr>
              <a:t> companies across 4 different tables (</a:t>
            </a:r>
            <a:r>
              <a:rPr lang="en" sz="1100">
                <a:solidFill>
                  <a:srgbClr val="FFFFFF"/>
                </a:solidFill>
              </a:rPr>
              <a:t>S&amp;P500</a:t>
            </a:r>
            <a:r>
              <a:rPr lang="en" sz="1100">
                <a:solidFill>
                  <a:srgbClr val="FFFFFF"/>
                </a:solidFill>
              </a:rPr>
              <a:t>_overview, </a:t>
            </a:r>
            <a:r>
              <a:rPr lang="en" sz="1100">
                <a:solidFill>
                  <a:srgbClr val="FFFFFF"/>
                </a:solidFill>
              </a:rPr>
              <a:t>S&amp;P500</a:t>
            </a:r>
            <a:r>
              <a:rPr lang="en" sz="1100">
                <a:solidFill>
                  <a:srgbClr val="FFFFFF"/>
                </a:solidFill>
              </a:rPr>
              <a:t>_performance, </a:t>
            </a:r>
            <a:r>
              <a:rPr lang="en" sz="1100">
                <a:solidFill>
                  <a:srgbClr val="FFFFFF"/>
                </a:solidFill>
              </a:rPr>
              <a:t>S&amp;P500</a:t>
            </a:r>
            <a:r>
              <a:rPr lang="en" sz="1100">
                <a:solidFill>
                  <a:srgbClr val="FFFFFF"/>
                </a:solidFill>
              </a:rPr>
              <a:t>_Price, </a:t>
            </a:r>
            <a:r>
              <a:rPr lang="en" sz="1100">
                <a:solidFill>
                  <a:srgbClr val="FFFFFF"/>
                </a:solidFill>
              </a:rPr>
              <a:t>S&amp;P500</a:t>
            </a:r>
            <a:r>
              <a:rPr lang="en" sz="1100">
                <a:solidFill>
                  <a:srgbClr val="FFFFFF"/>
                </a:solidFill>
              </a:rPr>
              <a:t>_Dividends). It was extracted on 24-10-2025 from </a:t>
            </a:r>
            <a:r>
              <a:rPr lang="en" sz="1100" u="sng">
                <a:solidFill>
                  <a:srgbClr val="FFFFFF"/>
                </a:solidFill>
                <a:hlinkClick r:id="rId15">
                  <a:extLst>
                    <a:ext uri="{A12FA001-AC4F-418D-AE19-62706E023703}">
                      <ahyp:hlinkClr val="tx"/>
                    </a:ext>
                  </a:extLst>
                </a:hlinkClick>
              </a:rPr>
              <a:t>https://stockanalysis.com/list/sp-500-stocks/</a:t>
            </a:r>
            <a:r>
              <a:rPr lang="en" sz="1100">
                <a:solidFill>
                  <a:srgbClr val="FFFFFF"/>
                </a:solidFill>
              </a:rPr>
              <a:t> and it covers 503 companies. After the removal of GOOG, Financials &amp; Real Estate we are left with 402 companies. These are the metrics extracted originally, before we added more valuable metrics with the information provided.</a:t>
            </a:r>
            <a:endParaRPr sz="1100">
              <a:solidFill>
                <a:srgbClr val="FFFFFF"/>
              </a:solidFill>
            </a:endParaRPr>
          </a:p>
          <a:p>
            <a:pPr indent="0" lvl="0" marL="0" rtl="0" algn="l">
              <a:lnSpc>
                <a:spcPct val="115000"/>
              </a:lnSpc>
              <a:spcBef>
                <a:spcPts val="1200"/>
              </a:spcBef>
              <a:spcAft>
                <a:spcPts val="0"/>
              </a:spcAft>
              <a:buClr>
                <a:srgbClr val="000000"/>
              </a:buClr>
              <a:buSzPts val="1100"/>
              <a:buFont typeface="Arial"/>
              <a:buNone/>
            </a:pPr>
            <a:r>
              <a:rPr b="1" lang="en" sz="1100" u="sng">
                <a:solidFill>
                  <a:srgbClr val="FFFFFF"/>
                </a:solidFill>
              </a:rPr>
              <a:t>Sector	-</a:t>
            </a:r>
            <a:r>
              <a:rPr b="1" lang="en" sz="1100">
                <a:solidFill>
                  <a:srgbClr val="FFFFFF"/>
                </a:solidFill>
              </a:rPr>
              <a:t> </a:t>
            </a:r>
            <a:r>
              <a:rPr lang="en" sz="1100">
                <a:solidFill>
                  <a:srgbClr val="FFFFFF"/>
                </a:solidFill>
              </a:rPr>
              <a:t>The broadest category of business (e.g., Technology, Healthcare, Utilities, Energy, etc).</a:t>
            </a:r>
            <a:br>
              <a:rPr lang="en" sz="1100">
                <a:solidFill>
                  <a:srgbClr val="FFFFFF"/>
                </a:solidFill>
              </a:rPr>
            </a:br>
            <a:r>
              <a:rPr b="1" lang="en" sz="1100" u="sng">
                <a:solidFill>
                  <a:srgbClr val="FFFFFF"/>
                </a:solidFill>
              </a:rPr>
              <a:t>Industry -</a:t>
            </a:r>
            <a:r>
              <a:rPr b="1" lang="en" sz="1100">
                <a:solidFill>
                  <a:srgbClr val="FFFFFF"/>
                </a:solidFill>
              </a:rPr>
              <a:t> </a:t>
            </a:r>
            <a:r>
              <a:rPr lang="en" sz="1100">
                <a:solidFill>
                  <a:srgbClr val="FFFFFF"/>
                </a:solidFill>
              </a:rPr>
              <a:t>The specific group of businesses within a Sector (e.g., Semiconductors, Drug Manufacturers, Restaurants, etc).</a:t>
            </a:r>
            <a:br>
              <a:rPr lang="en" sz="1100">
                <a:solidFill>
                  <a:srgbClr val="FFFFFF"/>
                </a:solidFill>
              </a:rPr>
            </a:br>
            <a:r>
              <a:rPr b="1" lang="en" sz="1100" u="sng">
                <a:solidFill>
                  <a:srgbClr val="FFFFFF"/>
                </a:solidFill>
              </a:rPr>
              <a:t>Company Name -</a:t>
            </a:r>
            <a:r>
              <a:rPr b="1" lang="en" sz="1100">
                <a:solidFill>
                  <a:srgbClr val="FFFFFF"/>
                </a:solidFill>
              </a:rPr>
              <a:t> </a:t>
            </a:r>
            <a:r>
              <a:rPr lang="en" sz="1100">
                <a:solidFill>
                  <a:srgbClr val="FFFFFF"/>
                </a:solidFill>
              </a:rPr>
              <a:t>The official name of the corporation.</a:t>
            </a:r>
            <a:br>
              <a:rPr b="1" lang="en" sz="1100">
                <a:solidFill>
                  <a:srgbClr val="FFFFFF"/>
                </a:solidFill>
              </a:rPr>
            </a:br>
            <a:r>
              <a:rPr b="1" lang="en" sz="1100" u="sng">
                <a:solidFill>
                  <a:srgbClr val="FFFFFF"/>
                </a:solidFill>
              </a:rPr>
              <a:t>Symbol -</a:t>
            </a:r>
            <a:r>
              <a:rPr b="1" lang="en" sz="1100">
                <a:solidFill>
                  <a:srgbClr val="FFFFFF"/>
                </a:solidFill>
              </a:rPr>
              <a:t> </a:t>
            </a:r>
            <a:r>
              <a:rPr lang="en" sz="1100">
                <a:solidFill>
                  <a:srgbClr val="FFFFFF"/>
                </a:solidFill>
              </a:rPr>
              <a:t>The unique ticker code used for trading the stock (e.g., AAPL).</a:t>
            </a:r>
            <a:br>
              <a:rPr b="1" lang="en" sz="1100">
                <a:solidFill>
                  <a:srgbClr val="FFFFFF"/>
                </a:solidFill>
              </a:rPr>
            </a:br>
            <a:r>
              <a:rPr b="1" lang="en" sz="1100" u="sng">
                <a:solidFill>
                  <a:srgbClr val="FFFFFF"/>
                </a:solidFill>
              </a:rPr>
              <a:t>Market Cap - </a:t>
            </a:r>
            <a:r>
              <a:rPr lang="en" sz="1100">
                <a:solidFill>
                  <a:srgbClr val="FFFFFF"/>
                </a:solidFill>
              </a:rPr>
              <a:t>The total value of a company's outstanding shares (Share Price $\times$ Shares Outstanding).</a:t>
            </a:r>
            <a:br>
              <a:rPr b="1" lang="en" sz="1100">
                <a:solidFill>
                  <a:srgbClr val="FFFFFF"/>
                </a:solidFill>
              </a:rPr>
            </a:br>
            <a:r>
              <a:rPr b="1" lang="en" sz="1100" u="sng">
                <a:solidFill>
                  <a:srgbClr val="FFFFFF"/>
                </a:solidFill>
              </a:rPr>
              <a:t>Stock Price -</a:t>
            </a:r>
            <a:r>
              <a:rPr b="1" lang="en" sz="1100">
                <a:solidFill>
                  <a:srgbClr val="FFFFFF"/>
                </a:solidFill>
              </a:rPr>
              <a:t> </a:t>
            </a:r>
            <a:r>
              <a:rPr lang="en" sz="1100">
                <a:solidFill>
                  <a:srgbClr val="FFFFFF"/>
                </a:solidFill>
              </a:rPr>
              <a:t>The current price per share of the company's stock.	</a:t>
            </a:r>
            <a:br>
              <a:rPr b="1" lang="en" sz="1100">
                <a:solidFill>
                  <a:srgbClr val="FFFFFF"/>
                </a:solidFill>
              </a:rPr>
            </a:br>
            <a:r>
              <a:rPr b="1" lang="en" sz="1100" u="sng">
                <a:solidFill>
                  <a:srgbClr val="FFFFFF"/>
                </a:solidFill>
              </a:rPr>
              <a:t>Revenue -</a:t>
            </a:r>
            <a:r>
              <a:rPr b="1" lang="en" sz="1100">
                <a:solidFill>
                  <a:srgbClr val="FFFFFF"/>
                </a:solidFill>
              </a:rPr>
              <a:t> </a:t>
            </a:r>
            <a:r>
              <a:rPr lang="en" sz="1100">
                <a:solidFill>
                  <a:srgbClr val="FFFFFF"/>
                </a:solidFill>
              </a:rPr>
              <a:t>The total income generated from sales of goods/services.	</a:t>
            </a:r>
            <a:br>
              <a:rPr b="1" lang="en" sz="1100">
                <a:solidFill>
                  <a:srgbClr val="FFFFFF"/>
                </a:solidFill>
              </a:rPr>
            </a:br>
            <a:r>
              <a:rPr b="1" lang="en" sz="1100" u="sng">
                <a:solidFill>
                  <a:srgbClr val="FFFFFF"/>
                </a:solidFill>
              </a:rPr>
              <a:t>Net Income - </a:t>
            </a:r>
            <a:r>
              <a:rPr lang="en" sz="1100">
                <a:solidFill>
                  <a:srgbClr val="FFFFFF"/>
                </a:solidFill>
              </a:rPr>
              <a:t>The company's profit after all expenses, taxes, and interest are deducted.</a:t>
            </a:r>
            <a:br>
              <a:rPr b="1" lang="en" sz="1100">
                <a:solidFill>
                  <a:srgbClr val="FFFFFF"/>
                </a:solidFill>
              </a:rPr>
            </a:br>
            <a:r>
              <a:rPr b="1" lang="en" sz="1100" u="sng">
                <a:solidFill>
                  <a:srgbClr val="FFFFFF"/>
                </a:solidFill>
              </a:rPr>
              <a:t>Rev Growth - </a:t>
            </a:r>
            <a:r>
              <a:rPr lang="en" sz="1100">
                <a:solidFill>
                  <a:srgbClr val="FFFFFF"/>
                </a:solidFill>
              </a:rPr>
              <a:t>The percentage change in Revenue compared to a prior period.</a:t>
            </a:r>
            <a:r>
              <a:rPr b="1" lang="en" sz="1100">
                <a:solidFill>
                  <a:srgbClr val="FFFFFF"/>
                </a:solidFill>
              </a:rPr>
              <a:t>	</a:t>
            </a:r>
            <a:br>
              <a:rPr b="1" lang="en" sz="1100">
                <a:solidFill>
                  <a:srgbClr val="FFFFFF"/>
                </a:solidFill>
              </a:rPr>
            </a:br>
            <a:r>
              <a:rPr b="1" lang="en" sz="1100" u="sng">
                <a:solidFill>
                  <a:srgbClr val="FFFFFF"/>
                </a:solidFill>
              </a:rPr>
              <a:t>Net Cash -</a:t>
            </a:r>
            <a:r>
              <a:rPr b="1" lang="en" sz="1100">
                <a:solidFill>
                  <a:srgbClr val="FFFFFF"/>
                </a:solidFill>
              </a:rPr>
              <a:t> </a:t>
            </a:r>
            <a:r>
              <a:rPr lang="en" sz="1100">
                <a:solidFill>
                  <a:srgbClr val="FFFFFF"/>
                </a:solidFill>
              </a:rPr>
              <a:t>A company's cash minus its total debt.</a:t>
            </a:r>
            <a:br>
              <a:rPr b="1" lang="en" sz="1100">
                <a:solidFill>
                  <a:srgbClr val="FFFFFF"/>
                </a:solidFill>
              </a:rPr>
            </a:br>
            <a:r>
              <a:rPr b="1" lang="en" sz="1100" u="sng">
                <a:solidFill>
                  <a:srgbClr val="FFFFFF"/>
                </a:solidFill>
              </a:rPr>
              <a:t>FCF -</a:t>
            </a:r>
            <a:r>
              <a:rPr b="1" lang="en" sz="1100">
                <a:solidFill>
                  <a:srgbClr val="FFFFFF"/>
                </a:solidFill>
              </a:rPr>
              <a:t> </a:t>
            </a:r>
            <a:r>
              <a:rPr lang="en" sz="1100">
                <a:solidFill>
                  <a:srgbClr val="FFFFFF"/>
                </a:solidFill>
              </a:rPr>
              <a:t>Free Cash Flow: Cash from operations minus capital expenditures.</a:t>
            </a:r>
            <a:r>
              <a:rPr b="1" lang="en" sz="1100">
                <a:solidFill>
                  <a:srgbClr val="FFFFFF"/>
                </a:solidFill>
              </a:rPr>
              <a:t>	</a:t>
            </a:r>
            <a:br>
              <a:rPr b="1" lang="en" sz="1100" u="sng">
                <a:solidFill>
                  <a:srgbClr val="FFFFFF"/>
                </a:solidFill>
              </a:rPr>
            </a:br>
            <a:r>
              <a:rPr b="1" lang="en" sz="1100" u="sng">
                <a:solidFill>
                  <a:srgbClr val="FFFFFF"/>
                </a:solidFill>
              </a:rPr>
              <a:t>Volume -</a:t>
            </a:r>
            <a:r>
              <a:rPr b="1" lang="en" sz="1100">
                <a:solidFill>
                  <a:srgbClr val="FFFFFF"/>
                </a:solidFill>
              </a:rPr>
              <a:t> </a:t>
            </a:r>
            <a:r>
              <a:rPr lang="en" sz="1100">
                <a:solidFill>
                  <a:srgbClr val="FFFFFF"/>
                </a:solidFill>
              </a:rPr>
              <a:t>The number of shares traded during a specific period.</a:t>
            </a:r>
            <a:endParaRPr sz="1100">
              <a:solidFill>
                <a:srgbClr val="FFFFFF"/>
              </a:solidFill>
            </a:endParaRPr>
          </a:p>
          <a:p>
            <a:pPr indent="0" lvl="0" marL="0" rtl="0" algn="l">
              <a:lnSpc>
                <a:spcPct val="115000"/>
              </a:lnSpc>
              <a:spcBef>
                <a:spcPts val="1200"/>
              </a:spcBef>
              <a:spcAft>
                <a:spcPts val="1200"/>
              </a:spcAft>
              <a:buNone/>
            </a:pPr>
            <a:r>
              <a:t/>
            </a:r>
            <a:endParaRPr sz="1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pSp>
        <p:nvGrpSpPr>
          <p:cNvPr id="375" name="Google Shape;375;p26"/>
          <p:cNvGrpSpPr/>
          <p:nvPr/>
        </p:nvGrpSpPr>
        <p:grpSpPr>
          <a:xfrm>
            <a:off x="0" y="-2"/>
            <a:ext cx="9144000" cy="444000"/>
            <a:chOff x="0" y="-2"/>
            <a:chExt cx="9144000" cy="444000"/>
          </a:xfrm>
        </p:grpSpPr>
        <p:sp>
          <p:nvSpPr>
            <p:cNvPr id="376" name="Google Shape;376;p26"/>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77" name="Google Shape;377;p26">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378" name="Google Shape;378;p26"/>
          <p:cNvGrpSpPr/>
          <p:nvPr/>
        </p:nvGrpSpPr>
        <p:grpSpPr>
          <a:xfrm>
            <a:off x="4333025" y="25942"/>
            <a:ext cx="1407312" cy="392100"/>
            <a:chOff x="4383125" y="695567"/>
            <a:chExt cx="1407312" cy="392100"/>
          </a:xfrm>
        </p:grpSpPr>
        <p:pic>
          <p:nvPicPr>
            <p:cNvPr id="379" name="Google Shape;379;p26"/>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380" name="Google Shape;380;p26"/>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381" name="Google Shape;381;p26"/>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382" name="Google Shape;382;p26"/>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383" name="Google Shape;383;p26">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grpSp>
        <p:nvGrpSpPr>
          <p:cNvPr id="384" name="Google Shape;384;p26"/>
          <p:cNvGrpSpPr/>
          <p:nvPr/>
        </p:nvGrpSpPr>
        <p:grpSpPr>
          <a:xfrm>
            <a:off x="3374384" y="26441"/>
            <a:ext cx="421800" cy="392100"/>
            <a:chOff x="3358056" y="26441"/>
            <a:chExt cx="421800" cy="392100"/>
          </a:xfrm>
        </p:grpSpPr>
        <p:pic>
          <p:nvPicPr>
            <p:cNvPr id="385" name="Google Shape;385;p26"/>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386" name="Google Shape;386;p26">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grpSp>
      <p:pic>
        <p:nvPicPr>
          <p:cNvPr id="387" name="Google Shape;387;p26"/>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388" name="Google Shape;388;p26">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389" name="Google Shape;389;p26"/>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390" name="Google Shape;390;p26">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391" name="Google Shape;391;p26"/>
          <p:cNvSpPr txBox="1"/>
          <p:nvPr/>
        </p:nvSpPr>
        <p:spPr>
          <a:xfrm>
            <a:off x="6354125" y="809500"/>
            <a:ext cx="1970100" cy="11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ld Standard TT"/>
              <a:ea typeface="Old Standard TT"/>
              <a:cs typeface="Old Standard TT"/>
              <a:sym typeface="Old Standard TT"/>
            </a:endParaRPr>
          </a:p>
        </p:txBody>
      </p:sp>
      <p:sp>
        <p:nvSpPr>
          <p:cNvPr id="392" name="Google Shape;392;p26"/>
          <p:cNvSpPr txBox="1"/>
          <p:nvPr/>
        </p:nvSpPr>
        <p:spPr>
          <a:xfrm>
            <a:off x="0" y="444000"/>
            <a:ext cx="9144000" cy="4605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   </a:t>
            </a:r>
            <a:endParaRPr b="1">
              <a:solidFill>
                <a:schemeClr val="lt1"/>
              </a:solidFill>
            </a:endParaRPr>
          </a:p>
          <a:p>
            <a:pPr indent="0" lvl="0" marL="0" rtl="0" algn="l">
              <a:spcBef>
                <a:spcPts val="0"/>
              </a:spcBef>
              <a:spcAft>
                <a:spcPts val="0"/>
              </a:spcAft>
              <a:buNone/>
            </a:pPr>
            <a:r>
              <a:rPr b="1" lang="en">
                <a:solidFill>
                  <a:schemeClr val="lt1"/>
                </a:solidFill>
              </a:rPr>
              <a:t>   </a:t>
            </a:r>
            <a:r>
              <a:rPr b="1" lang="en" u="sng">
                <a:solidFill>
                  <a:schemeClr val="lt1"/>
                </a:solidFill>
              </a:rPr>
              <a:t>Financials &amp; Real Estate</a:t>
            </a:r>
            <a:r>
              <a:rPr lang="en">
                <a:solidFill>
                  <a:schemeClr val="lt1"/>
                </a:solidFill>
              </a:rPr>
              <a:t> were deleted from the model, since the metrics available in the dataset are not enough to accurately describe the financial health of companies in those sectors. </a:t>
            </a:r>
            <a:endParaRPr>
              <a:solidFill>
                <a:schemeClr val="lt1"/>
              </a:solidFill>
            </a:endParaRPr>
          </a:p>
          <a:p>
            <a:pPr indent="0" lvl="0" marL="0" rtl="0" algn="l">
              <a:spcBef>
                <a:spcPts val="0"/>
              </a:spcBef>
              <a:spcAft>
                <a:spcPts val="0"/>
              </a:spcAft>
              <a:buNone/>
            </a:pPr>
            <a:r>
              <a:rPr lang="en">
                <a:solidFill>
                  <a:schemeClr val="lt1"/>
                </a:solidFill>
              </a:rPr>
              <a:t>   Therefore they are also not reliable enough to issue a confident rating on its stock price.</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For the Real Estate Sector, it is not possible to calculate:</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457200" rtl="0" algn="l">
              <a:spcBef>
                <a:spcPts val="0"/>
              </a:spcBef>
              <a:spcAft>
                <a:spcPts val="0"/>
              </a:spcAft>
              <a:buNone/>
            </a:pPr>
            <a:r>
              <a:rPr lang="en">
                <a:solidFill>
                  <a:schemeClr val="lt1"/>
                </a:solidFill>
              </a:rPr>
              <a:t>• FFO = Net Income + </a:t>
            </a:r>
            <a:r>
              <a:rPr lang="en">
                <a:solidFill>
                  <a:srgbClr val="FF0000"/>
                </a:solidFill>
              </a:rPr>
              <a:t>Real Estate Depreciation &amp; Amortization</a:t>
            </a:r>
            <a:r>
              <a:rPr lang="en">
                <a:solidFill>
                  <a:schemeClr val="lt1"/>
                </a:solidFill>
              </a:rPr>
              <a:t> - </a:t>
            </a:r>
            <a:r>
              <a:rPr lang="en">
                <a:solidFill>
                  <a:srgbClr val="FF0000"/>
                </a:solidFill>
              </a:rPr>
              <a:t>Gains or Losses on Sales of Property</a:t>
            </a:r>
            <a:endParaRPr>
              <a:solidFill>
                <a:srgbClr val="FF0000"/>
              </a:solidFill>
            </a:endParaRPr>
          </a:p>
          <a:p>
            <a:pPr indent="0" lvl="0" marL="457200" rtl="0" algn="l">
              <a:spcBef>
                <a:spcPts val="0"/>
              </a:spcBef>
              <a:spcAft>
                <a:spcPts val="0"/>
              </a:spcAft>
              <a:buNone/>
            </a:pPr>
            <a:r>
              <a:rPr lang="en">
                <a:solidFill>
                  <a:schemeClr val="lt1"/>
                </a:solidFill>
              </a:rPr>
              <a:t>• NAV = </a:t>
            </a:r>
            <a:r>
              <a:rPr lang="en">
                <a:solidFill>
                  <a:srgbClr val="FF0000"/>
                </a:solidFill>
              </a:rPr>
              <a:t>Market Value of Properties</a:t>
            </a:r>
            <a:r>
              <a:rPr lang="en">
                <a:solidFill>
                  <a:schemeClr val="lt1"/>
                </a:solidFill>
              </a:rPr>
              <a:t> - </a:t>
            </a:r>
            <a:r>
              <a:rPr lang="en">
                <a:solidFill>
                  <a:srgbClr val="FF0000"/>
                </a:solidFill>
              </a:rPr>
              <a:t>Liabilities</a:t>
            </a:r>
            <a:endParaRPr>
              <a:solidFill>
                <a:schemeClr val="lt1"/>
              </a:solidFill>
            </a:endParaRPr>
          </a:p>
          <a:p>
            <a:pPr indent="0" lvl="0" marL="457200" rtl="0" algn="l">
              <a:spcBef>
                <a:spcPts val="0"/>
              </a:spcBef>
              <a:spcAft>
                <a:spcPts val="0"/>
              </a:spcAft>
              <a:buNone/>
            </a:pPr>
            <a:r>
              <a:rPr lang="en">
                <a:solidFill>
                  <a:schemeClr val="lt1"/>
                </a:solidFill>
              </a:rPr>
              <a:t>• Cap Rate = </a:t>
            </a:r>
            <a:r>
              <a:rPr lang="en">
                <a:solidFill>
                  <a:srgbClr val="FF0000"/>
                </a:solidFill>
              </a:rPr>
              <a:t>Net Operating Income</a:t>
            </a:r>
            <a:r>
              <a:rPr lang="en">
                <a:solidFill>
                  <a:schemeClr val="lt1"/>
                </a:solidFill>
              </a:rPr>
              <a:t> / </a:t>
            </a:r>
            <a:r>
              <a:rPr lang="en">
                <a:solidFill>
                  <a:srgbClr val="FF0000"/>
                </a:solidFill>
              </a:rPr>
              <a:t>Current Market Value of Properties</a:t>
            </a:r>
            <a:endParaRPr>
              <a:solidFill>
                <a:schemeClr val="lt1"/>
              </a:solidFill>
            </a:endParaRPr>
          </a:p>
          <a:p>
            <a:pPr indent="0" lvl="0" marL="457200" rtl="0" algn="l">
              <a:spcBef>
                <a:spcPts val="0"/>
              </a:spcBef>
              <a:spcAft>
                <a:spcPts val="0"/>
              </a:spcAft>
              <a:buNone/>
            </a:pPr>
            <a:r>
              <a:rPr lang="en">
                <a:solidFill>
                  <a:schemeClr val="lt1"/>
                </a:solidFill>
              </a:rPr>
              <a:t>• LTV = </a:t>
            </a:r>
            <a:r>
              <a:rPr lang="en">
                <a:solidFill>
                  <a:srgbClr val="FF0000"/>
                </a:solidFill>
              </a:rPr>
              <a:t>Total Debt </a:t>
            </a:r>
            <a:r>
              <a:rPr lang="en">
                <a:solidFill>
                  <a:schemeClr val="lt1"/>
                </a:solidFill>
              </a:rPr>
              <a:t>/</a:t>
            </a:r>
            <a:r>
              <a:rPr lang="en">
                <a:solidFill>
                  <a:srgbClr val="FF0000"/>
                </a:solidFill>
              </a:rPr>
              <a:t> Total Asset Value</a:t>
            </a:r>
            <a:endParaRPr>
              <a:solidFill>
                <a:srgbClr val="FF0000"/>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For the Financial Sector, it is not possible to calculate:</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SzPts val="1400"/>
              <a:buChar char="❏"/>
            </a:pPr>
            <a:r>
              <a:rPr lang="en">
                <a:solidFill>
                  <a:schemeClr val="lt1"/>
                </a:solidFill>
              </a:rPr>
              <a:t>• P/B = Market Cap / </a:t>
            </a:r>
            <a:r>
              <a:rPr lang="en">
                <a:solidFill>
                  <a:srgbClr val="FF0000"/>
                </a:solidFill>
              </a:rPr>
              <a:t>Book Value</a:t>
            </a:r>
            <a:endParaRPr>
              <a:solidFill>
                <a:srgbClr val="FF0000"/>
              </a:solidFill>
            </a:endParaRPr>
          </a:p>
          <a:p>
            <a:pPr indent="-317500" lvl="0" marL="457200" rtl="0" algn="l">
              <a:spcBef>
                <a:spcPts val="0"/>
              </a:spcBef>
              <a:spcAft>
                <a:spcPts val="0"/>
              </a:spcAft>
              <a:buSzPts val="1400"/>
              <a:buChar char="❏"/>
            </a:pPr>
            <a:r>
              <a:rPr lang="en">
                <a:solidFill>
                  <a:schemeClr val="lt1"/>
                </a:solidFill>
              </a:rPr>
              <a:t>• ROE = </a:t>
            </a:r>
            <a:r>
              <a:rPr lang="en">
                <a:solidFill>
                  <a:srgbClr val="FF0000"/>
                </a:solidFill>
              </a:rPr>
              <a:t>Shareholders</a:t>
            </a:r>
            <a:r>
              <a:rPr lang="en">
                <a:solidFill>
                  <a:srgbClr val="FF0000"/>
                </a:solidFill>
              </a:rPr>
              <a:t> Equity</a:t>
            </a:r>
            <a:r>
              <a:rPr lang="en">
                <a:solidFill>
                  <a:schemeClr val="lt1"/>
                </a:solidFill>
              </a:rPr>
              <a:t> / Net Income</a:t>
            </a:r>
            <a:endParaRPr>
              <a:solidFill>
                <a:schemeClr val="lt1"/>
              </a:solidFill>
            </a:endParaRPr>
          </a:p>
          <a:p>
            <a:pPr indent="457200" lvl="0" marL="0" rtl="0" algn="l">
              <a:spcBef>
                <a:spcPts val="0"/>
              </a:spcBef>
              <a:spcAft>
                <a:spcPts val="0"/>
              </a:spcAft>
              <a:buNone/>
            </a:pPr>
            <a:r>
              <a:rPr lang="en">
                <a:solidFill>
                  <a:schemeClr val="lt1"/>
                </a:solidFill>
              </a:rPr>
              <a:t>• NIM = (</a:t>
            </a:r>
            <a:r>
              <a:rPr lang="en">
                <a:solidFill>
                  <a:srgbClr val="FF0000"/>
                </a:solidFill>
              </a:rPr>
              <a:t>Interest Revenue</a:t>
            </a:r>
            <a:r>
              <a:rPr lang="en">
                <a:solidFill>
                  <a:schemeClr val="lt1"/>
                </a:solidFill>
              </a:rPr>
              <a:t> - </a:t>
            </a:r>
            <a:r>
              <a:rPr lang="en">
                <a:solidFill>
                  <a:srgbClr val="FF0000"/>
                </a:solidFill>
              </a:rPr>
              <a:t>Interest Expense</a:t>
            </a:r>
            <a:r>
              <a:rPr lang="en">
                <a:solidFill>
                  <a:schemeClr val="lt1"/>
                </a:solidFill>
              </a:rPr>
              <a:t>) / </a:t>
            </a:r>
            <a:r>
              <a:rPr lang="en">
                <a:solidFill>
                  <a:srgbClr val="FF0000"/>
                </a:solidFill>
              </a:rPr>
              <a:t>AVG Earning Assets</a:t>
            </a:r>
            <a:endParaRPr>
              <a:solidFill>
                <a:srgbClr val="FF0000"/>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p27"/>
          <p:cNvGrpSpPr/>
          <p:nvPr/>
        </p:nvGrpSpPr>
        <p:grpSpPr>
          <a:xfrm>
            <a:off x="0" y="-2"/>
            <a:ext cx="9144000" cy="444000"/>
            <a:chOff x="0" y="-2"/>
            <a:chExt cx="9144000" cy="444000"/>
          </a:xfrm>
        </p:grpSpPr>
        <p:sp>
          <p:nvSpPr>
            <p:cNvPr id="398" name="Google Shape;398;p27"/>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99" name="Google Shape;399;p27">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400" name="Google Shape;400;p27"/>
          <p:cNvGrpSpPr/>
          <p:nvPr/>
        </p:nvGrpSpPr>
        <p:grpSpPr>
          <a:xfrm>
            <a:off x="4333025" y="25942"/>
            <a:ext cx="1407312" cy="392100"/>
            <a:chOff x="4383125" y="695567"/>
            <a:chExt cx="1407312" cy="392100"/>
          </a:xfrm>
        </p:grpSpPr>
        <p:pic>
          <p:nvPicPr>
            <p:cNvPr id="401" name="Google Shape;401;p27"/>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402" name="Google Shape;402;p27"/>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403" name="Google Shape;403;p27"/>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404" name="Google Shape;404;p27"/>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405" name="Google Shape;405;p27">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406" name="Google Shape;406;p27"/>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407" name="Google Shape;407;p27">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pic>
        <p:nvPicPr>
          <p:cNvPr id="408" name="Google Shape;408;p27"/>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409" name="Google Shape;409;p27">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410" name="Google Shape;410;p27"/>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411" name="Google Shape;411;p27">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412" name="Google Shape;412;p27"/>
          <p:cNvSpPr txBox="1"/>
          <p:nvPr/>
        </p:nvSpPr>
        <p:spPr>
          <a:xfrm>
            <a:off x="2295138" y="475738"/>
            <a:ext cx="4553700" cy="501300"/>
          </a:xfrm>
          <a:prstGeom prst="rect">
            <a:avLst/>
          </a:prstGeom>
          <a:solidFill>
            <a:srgbClr val="000000">
              <a:alpha val="79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Steps taken for Data Cleaning in Google Sheets</a:t>
            </a:r>
            <a:endParaRPr sz="1600">
              <a:solidFill>
                <a:schemeClr val="lt1"/>
              </a:solidFill>
            </a:endParaRPr>
          </a:p>
        </p:txBody>
      </p:sp>
      <p:sp>
        <p:nvSpPr>
          <p:cNvPr id="413" name="Google Shape;413;p27"/>
          <p:cNvSpPr txBox="1"/>
          <p:nvPr/>
        </p:nvSpPr>
        <p:spPr>
          <a:xfrm>
            <a:off x="119021" y="1108912"/>
            <a:ext cx="2397600" cy="15624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lang="en" sz="1300">
                <a:solidFill>
                  <a:schemeClr val="lt1"/>
                </a:solidFill>
              </a:rPr>
              <a:t>General Cleaning;</a:t>
            </a:r>
            <a:endParaRPr sz="1300">
              <a:solidFill>
                <a:schemeClr val="lt1"/>
              </a:solidFill>
            </a:endParaRPr>
          </a:p>
          <a:p>
            <a:pPr indent="0" lvl="0" marL="45720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Added metrics;</a:t>
            </a:r>
            <a:endParaRPr sz="1300">
              <a:solidFill>
                <a:schemeClr val="lt1"/>
              </a:solidFill>
            </a:endParaRPr>
          </a:p>
          <a:p>
            <a:pPr indent="0" lvl="0" marL="45720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Removed Rows;</a:t>
            </a:r>
            <a:endParaRPr sz="1300">
              <a:solidFill>
                <a:schemeClr val="lt1"/>
              </a:solidFill>
            </a:endParaRPr>
          </a:p>
          <a:p>
            <a:pPr indent="0" lvl="0" marL="45720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Replaced Outliers;</a:t>
            </a:r>
            <a:endParaRPr sz="1300">
              <a:solidFill>
                <a:schemeClr val="lt1"/>
              </a:solidFill>
            </a:endParaRPr>
          </a:p>
          <a:p>
            <a:pPr indent="-311150" lvl="0" marL="457200" rtl="0" algn="ctr">
              <a:spcBef>
                <a:spcPts val="0"/>
              </a:spcBef>
              <a:spcAft>
                <a:spcPts val="0"/>
              </a:spcAft>
              <a:buClr>
                <a:schemeClr val="lt1"/>
              </a:buClr>
              <a:buSzPts val="1300"/>
              <a:buChar char="●"/>
            </a:pPr>
            <a:r>
              <a:t/>
            </a:r>
            <a:endParaRPr sz="1300">
              <a:solidFill>
                <a:schemeClr val="lt1"/>
              </a:solidFill>
            </a:endParaRPr>
          </a:p>
          <a:p>
            <a:pPr indent="-311150" lvl="0" marL="457200" rtl="0" algn="ctr">
              <a:spcBef>
                <a:spcPts val="0"/>
              </a:spcBef>
              <a:spcAft>
                <a:spcPts val="0"/>
              </a:spcAft>
              <a:buClr>
                <a:schemeClr val="lt1"/>
              </a:buClr>
              <a:buSzPts val="1300"/>
              <a:buChar char="●"/>
            </a:pPr>
            <a:br>
              <a:rPr lang="en" sz="1300">
                <a:solidFill>
                  <a:schemeClr val="lt1"/>
                </a:solidFill>
              </a:rPr>
            </a:br>
            <a:br>
              <a:rPr lang="en" sz="1300">
                <a:solidFill>
                  <a:schemeClr val="lt1"/>
                </a:solidFill>
              </a:rPr>
            </a:br>
            <a:endParaRPr sz="1300">
              <a:solidFill>
                <a:schemeClr val="lt1"/>
              </a:solidFill>
            </a:endParaRPr>
          </a:p>
        </p:txBody>
      </p:sp>
      <p:pic>
        <p:nvPicPr>
          <p:cNvPr id="414" name="Google Shape;414;p27"/>
          <p:cNvPicPr preferRelativeResize="0"/>
          <p:nvPr/>
        </p:nvPicPr>
        <p:blipFill rotWithShape="1">
          <a:blip r:embed="rId16">
            <a:alphaModFix/>
          </a:blip>
          <a:srcRect b="0" l="0" r="0" t="7552"/>
          <a:stretch/>
        </p:blipFill>
        <p:spPr>
          <a:xfrm>
            <a:off x="119000" y="2718459"/>
            <a:ext cx="8905977" cy="2257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grpSp>
        <p:nvGrpSpPr>
          <p:cNvPr id="419" name="Google Shape;419;p28"/>
          <p:cNvGrpSpPr/>
          <p:nvPr/>
        </p:nvGrpSpPr>
        <p:grpSpPr>
          <a:xfrm>
            <a:off x="0" y="-2"/>
            <a:ext cx="9144000" cy="444000"/>
            <a:chOff x="0" y="-2"/>
            <a:chExt cx="9144000" cy="444000"/>
          </a:xfrm>
        </p:grpSpPr>
        <p:sp>
          <p:nvSpPr>
            <p:cNvPr id="420" name="Google Shape;420;p28"/>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21" name="Google Shape;421;p28">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422" name="Google Shape;422;p28"/>
          <p:cNvGrpSpPr/>
          <p:nvPr/>
        </p:nvGrpSpPr>
        <p:grpSpPr>
          <a:xfrm>
            <a:off x="4333025" y="25942"/>
            <a:ext cx="1407312" cy="392100"/>
            <a:chOff x="4383125" y="695567"/>
            <a:chExt cx="1407312" cy="392100"/>
          </a:xfrm>
        </p:grpSpPr>
        <p:pic>
          <p:nvPicPr>
            <p:cNvPr id="423" name="Google Shape;423;p28"/>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424" name="Google Shape;424;p28"/>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425" name="Google Shape;425;p28"/>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426" name="Google Shape;426;p28"/>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427" name="Google Shape;427;p28">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428" name="Google Shape;428;p28"/>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429" name="Google Shape;429;p28">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pic>
        <p:nvPicPr>
          <p:cNvPr id="430" name="Google Shape;430;p28"/>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431" name="Google Shape;431;p28">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432" name="Google Shape;432;p28"/>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433" name="Google Shape;433;p28">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434" name="Google Shape;434;p28"/>
          <p:cNvSpPr txBox="1"/>
          <p:nvPr/>
        </p:nvSpPr>
        <p:spPr>
          <a:xfrm>
            <a:off x="5638979" y="504981"/>
            <a:ext cx="3411300" cy="45048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The data model is organized into four main tables (entities), focused on different aspects of S&amp;P 500 companies, all linked together using relationships 1-to-1 over the “Symbol” column.</a:t>
            </a:r>
            <a:br>
              <a:rPr lang="en" sz="1300">
                <a:solidFill>
                  <a:schemeClr val="lt1"/>
                </a:solidFill>
              </a:rPr>
            </a:br>
            <a:r>
              <a:rPr lang="en" sz="1300">
                <a:solidFill>
                  <a:schemeClr val="lt1"/>
                </a:solidFill>
              </a:rPr>
              <a:t>   </a:t>
            </a:r>
            <a:endParaRPr sz="1300">
              <a:solidFill>
                <a:schemeClr val="lt1"/>
              </a:solidFill>
            </a:endParaRPr>
          </a:p>
          <a:p>
            <a:pPr indent="0" lvl="0" marL="0" rtl="0" algn="l">
              <a:spcBef>
                <a:spcPts val="0"/>
              </a:spcBef>
              <a:spcAft>
                <a:spcPts val="0"/>
              </a:spcAft>
              <a:buNone/>
            </a:pPr>
            <a:r>
              <a:rPr lang="en" sz="1300">
                <a:solidFill>
                  <a:schemeClr val="lt1"/>
                </a:solidFill>
              </a:rPr>
              <a:t>   The </a:t>
            </a:r>
            <a:r>
              <a:rPr lang="en" sz="1300">
                <a:solidFill>
                  <a:schemeClr val="lt1"/>
                </a:solidFill>
              </a:rPr>
              <a:t>S&amp;P500</a:t>
            </a:r>
            <a:r>
              <a:rPr lang="en" sz="1300">
                <a:solidFill>
                  <a:schemeClr val="lt1"/>
                </a:solidFill>
              </a:rPr>
              <a:t>_overview table is the central table. It contains a set of financial metrics and acts as the bridge connecting the other three dimension tables.</a:t>
            </a:r>
            <a:br>
              <a:rPr lang="en" sz="1300">
                <a:solidFill>
                  <a:schemeClr val="lt1"/>
                </a:solidFill>
              </a:rPr>
            </a:br>
            <a:r>
              <a:rPr lang="en" sz="1300">
                <a:solidFill>
                  <a:schemeClr val="lt1"/>
                </a:solidFill>
              </a:rPr>
              <a:t> </a:t>
            </a:r>
            <a:endParaRPr sz="1300">
              <a:solidFill>
                <a:schemeClr val="lt1"/>
              </a:solidFill>
            </a:endParaRPr>
          </a:p>
          <a:p>
            <a:pPr indent="0" lvl="0" marL="0" rtl="0" algn="l">
              <a:spcBef>
                <a:spcPts val="0"/>
              </a:spcBef>
              <a:spcAft>
                <a:spcPts val="0"/>
              </a:spcAft>
              <a:buNone/>
            </a:pPr>
            <a:r>
              <a:rPr lang="en" sz="1300">
                <a:solidFill>
                  <a:schemeClr val="lt1"/>
                </a:solidFill>
              </a:rPr>
              <a:t>   The key identifier is the “Symbol” field, only showing once in every table, </a:t>
            </a:r>
            <a:r>
              <a:rPr lang="en" sz="1300">
                <a:solidFill>
                  <a:schemeClr val="lt1"/>
                </a:solidFill>
              </a:rPr>
              <a:t>essentially</a:t>
            </a:r>
            <a:r>
              <a:rPr lang="en" sz="1300">
                <a:solidFill>
                  <a:schemeClr val="lt1"/>
                </a:solidFill>
              </a:rPr>
              <a:t> being the primary key in all tables (or a foreign key in the overview table), enabling the connections.</a:t>
            </a:r>
            <a:endParaRPr sz="1300">
              <a:solidFill>
                <a:schemeClr val="lt1"/>
              </a:solidFill>
            </a:endParaRPr>
          </a:p>
          <a:p>
            <a:pPr indent="0" lvl="0" marL="0" rtl="0" algn="l">
              <a:spcBef>
                <a:spcPts val="0"/>
              </a:spcBef>
              <a:spcAft>
                <a:spcPts val="0"/>
              </a:spcAft>
              <a:buNone/>
            </a:pPr>
            <a:r>
              <a:rPr lang="en" sz="1300">
                <a:solidFill>
                  <a:schemeClr val="lt1"/>
                </a:solidFill>
              </a:rPr>
              <a:t>   </a:t>
            </a:r>
            <a:endParaRPr sz="1300">
              <a:solidFill>
                <a:schemeClr val="lt1"/>
              </a:solidFill>
            </a:endParaRPr>
          </a:p>
          <a:p>
            <a:pPr indent="0" lvl="0" marL="0" rtl="0" algn="l">
              <a:spcBef>
                <a:spcPts val="0"/>
              </a:spcBef>
              <a:spcAft>
                <a:spcPts val="0"/>
              </a:spcAft>
              <a:buNone/>
            </a:pPr>
            <a:r>
              <a:rPr lang="en" sz="1300">
                <a:solidFill>
                  <a:schemeClr val="lt1"/>
                </a:solidFill>
              </a:rPr>
              <a:t>   This ensures that metrics from SP500_price, </a:t>
            </a:r>
            <a:r>
              <a:rPr lang="en" sz="1300">
                <a:solidFill>
                  <a:schemeClr val="lt1"/>
                </a:solidFill>
              </a:rPr>
              <a:t>SP500_</a:t>
            </a:r>
            <a:r>
              <a:rPr lang="en" sz="1300">
                <a:solidFill>
                  <a:schemeClr val="lt1"/>
                </a:solidFill>
              </a:rPr>
              <a:t>performance, and </a:t>
            </a:r>
            <a:r>
              <a:rPr lang="en" sz="1300">
                <a:solidFill>
                  <a:schemeClr val="lt1"/>
                </a:solidFill>
              </a:rPr>
              <a:t>SP500_D</a:t>
            </a:r>
            <a:r>
              <a:rPr lang="en" sz="1300">
                <a:solidFill>
                  <a:schemeClr val="lt1"/>
                </a:solidFill>
              </a:rPr>
              <a:t>ividends can be accurately linked back to the correct company on the SP500_overview table.   </a:t>
            </a:r>
            <a:endParaRPr sz="1300">
              <a:solidFill>
                <a:schemeClr val="lt1"/>
              </a:solidFill>
            </a:endParaRPr>
          </a:p>
        </p:txBody>
      </p:sp>
      <p:pic>
        <p:nvPicPr>
          <p:cNvPr id="435" name="Google Shape;435;p28"/>
          <p:cNvPicPr preferRelativeResize="0"/>
          <p:nvPr/>
        </p:nvPicPr>
        <p:blipFill>
          <a:blip r:embed="rId16">
            <a:alphaModFix/>
          </a:blip>
          <a:stretch>
            <a:fillRect/>
          </a:stretch>
        </p:blipFill>
        <p:spPr>
          <a:xfrm>
            <a:off x="168125" y="634063"/>
            <a:ext cx="5404050" cy="4013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pSp>
        <p:nvGrpSpPr>
          <p:cNvPr id="440" name="Google Shape;440;p29"/>
          <p:cNvGrpSpPr/>
          <p:nvPr/>
        </p:nvGrpSpPr>
        <p:grpSpPr>
          <a:xfrm>
            <a:off x="0" y="-2"/>
            <a:ext cx="9144000" cy="444000"/>
            <a:chOff x="0" y="-2"/>
            <a:chExt cx="9144000" cy="444000"/>
          </a:xfrm>
        </p:grpSpPr>
        <p:sp>
          <p:nvSpPr>
            <p:cNvPr id="441" name="Google Shape;441;p29"/>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42" name="Google Shape;442;p29">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443" name="Google Shape;443;p29"/>
          <p:cNvGrpSpPr/>
          <p:nvPr/>
        </p:nvGrpSpPr>
        <p:grpSpPr>
          <a:xfrm>
            <a:off x="4333025" y="25942"/>
            <a:ext cx="1407312" cy="392100"/>
            <a:chOff x="4383125" y="695567"/>
            <a:chExt cx="1407312" cy="392100"/>
          </a:xfrm>
        </p:grpSpPr>
        <p:pic>
          <p:nvPicPr>
            <p:cNvPr id="444" name="Google Shape;444;p29"/>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445" name="Google Shape;445;p29"/>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446" name="Google Shape;446;p29"/>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447" name="Google Shape;447;p29"/>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448" name="Google Shape;448;p29">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449" name="Google Shape;449;p29"/>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450" name="Google Shape;450;p29">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pic>
        <p:nvPicPr>
          <p:cNvPr id="451" name="Google Shape;451;p29"/>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452" name="Google Shape;452;p29">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453" name="Google Shape;453;p29"/>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454" name="Google Shape;454;p29">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pic>
        <p:nvPicPr>
          <p:cNvPr id="455" name="Google Shape;455;p29"/>
          <p:cNvPicPr preferRelativeResize="0"/>
          <p:nvPr/>
        </p:nvPicPr>
        <p:blipFill>
          <a:blip r:embed="rId16">
            <a:alphaModFix/>
          </a:blip>
          <a:stretch>
            <a:fillRect/>
          </a:stretch>
        </p:blipFill>
        <p:spPr>
          <a:xfrm>
            <a:off x="1073813" y="1383375"/>
            <a:ext cx="6996375" cy="2895025"/>
          </a:xfrm>
          <a:prstGeom prst="rect">
            <a:avLst/>
          </a:prstGeom>
          <a:noFill/>
          <a:ln>
            <a:noFill/>
          </a:ln>
        </p:spPr>
      </p:pic>
      <p:sp>
        <p:nvSpPr>
          <p:cNvPr id="456" name="Google Shape;456;p29"/>
          <p:cNvSpPr txBox="1"/>
          <p:nvPr/>
        </p:nvSpPr>
        <p:spPr>
          <a:xfrm>
            <a:off x="2577300" y="593921"/>
            <a:ext cx="39894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Added Metrics and Measures using DAX</a:t>
            </a:r>
            <a:endParaRPr sz="1600">
              <a:solidFill>
                <a:schemeClr val="lt1"/>
              </a:solidFill>
            </a:endParaRPr>
          </a:p>
          <a:p>
            <a:pPr indent="0" lvl="0" marL="0" rtl="0" algn="ctr">
              <a:spcBef>
                <a:spcPts val="0"/>
              </a:spcBef>
              <a:spcAft>
                <a:spcPts val="0"/>
              </a:spcAft>
              <a:buNone/>
            </a:pPr>
            <a:r>
              <a:t/>
            </a:r>
            <a:endParaRPr sz="1600">
              <a:solidFill>
                <a:schemeClr val="lt1"/>
              </a:solidFill>
            </a:endParaRPr>
          </a:p>
          <a:p>
            <a:pPr indent="0" lvl="0" marL="0" rtl="0" algn="ctr">
              <a:spcBef>
                <a:spcPts val="0"/>
              </a:spcBef>
              <a:spcAft>
                <a:spcPts val="0"/>
              </a:spcAft>
              <a:buNone/>
            </a:pPr>
            <a:br>
              <a:rPr lang="en" sz="1600">
                <a:solidFill>
                  <a:schemeClr val="lt1"/>
                </a:solidFill>
              </a:rPr>
            </a:br>
            <a:br>
              <a:rPr lang="en" sz="1600">
                <a:solidFill>
                  <a:schemeClr val="lt1"/>
                </a:solidFill>
              </a:rPr>
            </a:br>
            <a:endParaRPr sz="1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30"/>
          <p:cNvPicPr preferRelativeResize="0"/>
          <p:nvPr/>
        </p:nvPicPr>
        <p:blipFill>
          <a:blip r:embed="rId3">
            <a:alphaModFix/>
          </a:blip>
          <a:stretch>
            <a:fillRect/>
          </a:stretch>
        </p:blipFill>
        <p:spPr>
          <a:xfrm>
            <a:off x="269725" y="3207150"/>
            <a:ext cx="3387350" cy="1114250"/>
          </a:xfrm>
          <a:prstGeom prst="rect">
            <a:avLst/>
          </a:prstGeom>
          <a:noFill/>
          <a:ln>
            <a:noFill/>
          </a:ln>
        </p:spPr>
      </p:pic>
      <p:grpSp>
        <p:nvGrpSpPr>
          <p:cNvPr id="462" name="Google Shape;462;p30"/>
          <p:cNvGrpSpPr/>
          <p:nvPr/>
        </p:nvGrpSpPr>
        <p:grpSpPr>
          <a:xfrm>
            <a:off x="0" y="-2"/>
            <a:ext cx="9144000" cy="444000"/>
            <a:chOff x="0" y="-2"/>
            <a:chExt cx="9144000" cy="444000"/>
          </a:xfrm>
        </p:grpSpPr>
        <p:sp>
          <p:nvSpPr>
            <p:cNvPr id="463" name="Google Shape;463;p30"/>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64" name="Google Shape;464;p30">
              <a:hlinkClick/>
            </p:cNvPr>
            <p:cNvPicPr preferRelativeResize="0"/>
            <p:nvPr/>
          </p:nvPicPr>
          <p:blipFill>
            <a:blip r:embed="rId4">
              <a:alphaModFix/>
            </a:blip>
            <a:stretch>
              <a:fillRect/>
            </a:stretch>
          </p:blipFill>
          <p:spPr>
            <a:xfrm>
              <a:off x="55231" y="25962"/>
              <a:ext cx="392074" cy="392074"/>
            </a:xfrm>
            <a:prstGeom prst="rect">
              <a:avLst/>
            </a:prstGeom>
            <a:noFill/>
            <a:ln>
              <a:noFill/>
            </a:ln>
          </p:spPr>
        </p:pic>
      </p:grpSp>
      <p:grpSp>
        <p:nvGrpSpPr>
          <p:cNvPr id="465" name="Google Shape;465;p30"/>
          <p:cNvGrpSpPr/>
          <p:nvPr/>
        </p:nvGrpSpPr>
        <p:grpSpPr>
          <a:xfrm>
            <a:off x="4333025" y="25942"/>
            <a:ext cx="1407312" cy="392100"/>
            <a:chOff x="4383125" y="695567"/>
            <a:chExt cx="1407312" cy="392100"/>
          </a:xfrm>
        </p:grpSpPr>
        <p:pic>
          <p:nvPicPr>
            <p:cNvPr id="466" name="Google Shape;466;p30"/>
            <p:cNvPicPr preferRelativeResize="0"/>
            <p:nvPr/>
          </p:nvPicPr>
          <p:blipFill rotWithShape="1">
            <a:blip r:embed="rId5">
              <a:alphaModFix/>
            </a:blip>
            <a:srcRect b="50935" l="0" r="675" t="20584"/>
            <a:stretch/>
          </p:blipFill>
          <p:spPr>
            <a:xfrm>
              <a:off x="4383125" y="695567"/>
              <a:ext cx="1369800" cy="392100"/>
            </a:xfrm>
            <a:prstGeom prst="roundRect">
              <a:avLst>
                <a:gd fmla="val 16667" name="adj"/>
              </a:avLst>
            </a:prstGeom>
            <a:noFill/>
            <a:ln>
              <a:noFill/>
            </a:ln>
          </p:spPr>
        </p:pic>
        <p:pic>
          <p:nvPicPr>
            <p:cNvPr id="467" name="Google Shape;467;p30"/>
            <p:cNvPicPr preferRelativeResize="0"/>
            <p:nvPr/>
          </p:nvPicPr>
          <p:blipFill>
            <a:blip r:embed="rId6">
              <a:alphaModFix/>
            </a:blip>
            <a:stretch>
              <a:fillRect/>
            </a:stretch>
          </p:blipFill>
          <p:spPr>
            <a:xfrm>
              <a:off x="4441825" y="729475"/>
              <a:ext cx="324300" cy="324300"/>
            </a:xfrm>
            <a:prstGeom prst="rect">
              <a:avLst/>
            </a:prstGeom>
            <a:noFill/>
            <a:ln>
              <a:noFill/>
            </a:ln>
          </p:spPr>
        </p:pic>
        <p:sp>
          <p:nvSpPr>
            <p:cNvPr id="468" name="Google Shape;468;p30"/>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469" name="Google Shape;469;p30"/>
          <p:cNvPicPr preferRelativeResize="0"/>
          <p:nvPr/>
        </p:nvPicPr>
        <p:blipFill rotWithShape="1">
          <a:blip r:embed="rId7">
            <a:alphaModFix amt="58000"/>
          </a:blip>
          <a:srcRect b="28888" l="21250" r="53306" t="29061"/>
          <a:stretch/>
        </p:blipFill>
        <p:spPr>
          <a:xfrm>
            <a:off x="2847032" y="26441"/>
            <a:ext cx="421800" cy="392100"/>
          </a:xfrm>
          <a:prstGeom prst="roundRect">
            <a:avLst>
              <a:gd fmla="val 16667" name="adj"/>
            </a:avLst>
          </a:prstGeom>
          <a:noFill/>
          <a:ln>
            <a:noFill/>
          </a:ln>
        </p:spPr>
      </p:pic>
      <p:pic>
        <p:nvPicPr>
          <p:cNvPr id="470" name="Google Shape;470;p30">
            <a:hlinkClick action="ppaction://hlinksldjump" r:id="rId8"/>
          </p:cNvPr>
          <p:cNvPicPr preferRelativeResize="0"/>
          <p:nvPr/>
        </p:nvPicPr>
        <p:blipFill>
          <a:blip r:embed="rId9">
            <a:alphaModFix/>
          </a:blip>
          <a:stretch>
            <a:fillRect/>
          </a:stretch>
        </p:blipFill>
        <p:spPr>
          <a:xfrm>
            <a:off x="2931040" y="51015"/>
            <a:ext cx="253800" cy="342950"/>
          </a:xfrm>
          <a:prstGeom prst="rect">
            <a:avLst/>
          </a:prstGeom>
          <a:noFill/>
          <a:ln>
            <a:noFill/>
          </a:ln>
        </p:spPr>
      </p:pic>
      <p:pic>
        <p:nvPicPr>
          <p:cNvPr id="471" name="Google Shape;471;p30"/>
          <p:cNvPicPr preferRelativeResize="0"/>
          <p:nvPr/>
        </p:nvPicPr>
        <p:blipFill rotWithShape="1">
          <a:blip r:embed="rId10">
            <a:alphaModFix/>
          </a:blip>
          <a:srcRect b="25897" l="54847" r="16677" t="25577"/>
          <a:stretch/>
        </p:blipFill>
        <p:spPr>
          <a:xfrm flipH="1">
            <a:off x="3358056" y="26441"/>
            <a:ext cx="421800" cy="392100"/>
          </a:xfrm>
          <a:prstGeom prst="roundRect">
            <a:avLst>
              <a:gd fmla="val 16667" name="adj"/>
            </a:avLst>
          </a:prstGeom>
          <a:noFill/>
          <a:ln>
            <a:noFill/>
          </a:ln>
        </p:spPr>
      </p:pic>
      <p:pic>
        <p:nvPicPr>
          <p:cNvPr id="472" name="Google Shape;472;p30">
            <a:hlinkClick/>
          </p:cNvPr>
          <p:cNvPicPr preferRelativeResize="0"/>
          <p:nvPr/>
        </p:nvPicPr>
        <p:blipFill>
          <a:blip r:embed="rId11">
            <a:alphaModFix/>
          </a:blip>
          <a:stretch>
            <a:fillRect/>
          </a:stretch>
        </p:blipFill>
        <p:spPr>
          <a:xfrm>
            <a:off x="3431833" y="71737"/>
            <a:ext cx="274250" cy="305875"/>
          </a:xfrm>
          <a:prstGeom prst="rect">
            <a:avLst/>
          </a:prstGeom>
          <a:noFill/>
          <a:ln>
            <a:noFill/>
          </a:ln>
        </p:spPr>
      </p:pic>
      <p:pic>
        <p:nvPicPr>
          <p:cNvPr id="473" name="Google Shape;473;p30"/>
          <p:cNvPicPr preferRelativeResize="0"/>
          <p:nvPr/>
        </p:nvPicPr>
        <p:blipFill rotWithShape="1">
          <a:blip r:embed="rId5">
            <a:alphaModFix/>
          </a:blip>
          <a:srcRect b="50935" l="31164" r="38255" t="20584"/>
          <a:stretch/>
        </p:blipFill>
        <p:spPr>
          <a:xfrm>
            <a:off x="3869083" y="26441"/>
            <a:ext cx="421800" cy="392100"/>
          </a:xfrm>
          <a:prstGeom prst="roundRect">
            <a:avLst>
              <a:gd fmla="val 16667" name="adj"/>
            </a:avLst>
          </a:prstGeom>
          <a:noFill/>
          <a:ln>
            <a:noFill/>
          </a:ln>
        </p:spPr>
      </p:pic>
      <p:pic>
        <p:nvPicPr>
          <p:cNvPr id="474" name="Google Shape;474;p30">
            <a:hlinkClick action="ppaction://hlinksldjump" r:id="rId12"/>
          </p:cNvPr>
          <p:cNvPicPr preferRelativeResize="0"/>
          <p:nvPr/>
        </p:nvPicPr>
        <p:blipFill>
          <a:blip r:embed="rId13">
            <a:alphaModFix/>
          </a:blip>
          <a:stretch>
            <a:fillRect/>
          </a:stretch>
        </p:blipFill>
        <p:spPr>
          <a:xfrm>
            <a:off x="3897108" y="41842"/>
            <a:ext cx="367275" cy="367250"/>
          </a:xfrm>
          <a:prstGeom prst="rect">
            <a:avLst/>
          </a:prstGeom>
          <a:noFill/>
          <a:ln>
            <a:noFill/>
          </a:ln>
        </p:spPr>
      </p:pic>
      <p:pic>
        <p:nvPicPr>
          <p:cNvPr id="475" name="Google Shape;475;p30"/>
          <p:cNvPicPr preferRelativeResize="0"/>
          <p:nvPr/>
        </p:nvPicPr>
        <p:blipFill rotWithShape="1">
          <a:blip r:embed="rId14">
            <a:alphaModFix/>
          </a:blip>
          <a:srcRect b="37467" l="16911" r="63701" t="31577"/>
          <a:stretch/>
        </p:blipFill>
        <p:spPr>
          <a:xfrm>
            <a:off x="5740069" y="22951"/>
            <a:ext cx="421800" cy="392100"/>
          </a:xfrm>
          <a:prstGeom prst="roundRect">
            <a:avLst>
              <a:gd fmla="val 16667" name="adj"/>
            </a:avLst>
          </a:prstGeom>
          <a:noFill/>
          <a:ln>
            <a:noFill/>
          </a:ln>
        </p:spPr>
      </p:pic>
      <p:pic>
        <p:nvPicPr>
          <p:cNvPr id="476" name="Google Shape;476;p30">
            <a:hlinkClick action="ppaction://hlinksldjump" r:id="rId15"/>
          </p:cNvPr>
          <p:cNvPicPr preferRelativeResize="0"/>
          <p:nvPr/>
        </p:nvPicPr>
        <p:blipFill>
          <a:blip r:embed="rId16">
            <a:alphaModFix/>
          </a:blip>
          <a:stretch>
            <a:fillRect/>
          </a:stretch>
        </p:blipFill>
        <p:spPr>
          <a:xfrm>
            <a:off x="5817933" y="75242"/>
            <a:ext cx="274250" cy="303861"/>
          </a:xfrm>
          <a:prstGeom prst="rect">
            <a:avLst/>
          </a:prstGeom>
          <a:noFill/>
          <a:ln>
            <a:noFill/>
          </a:ln>
        </p:spPr>
      </p:pic>
      <p:sp>
        <p:nvSpPr>
          <p:cNvPr id="477" name="Google Shape;477;p30"/>
          <p:cNvSpPr txBox="1"/>
          <p:nvPr/>
        </p:nvSpPr>
        <p:spPr>
          <a:xfrm>
            <a:off x="2577300" y="509717"/>
            <a:ext cx="39894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Added Metrics and Measures using DAX</a:t>
            </a:r>
            <a:endParaRPr sz="1600">
              <a:solidFill>
                <a:schemeClr val="lt1"/>
              </a:solidFill>
            </a:endParaRPr>
          </a:p>
          <a:p>
            <a:pPr indent="0" lvl="0" marL="0" rtl="0" algn="ctr">
              <a:spcBef>
                <a:spcPts val="0"/>
              </a:spcBef>
              <a:spcAft>
                <a:spcPts val="0"/>
              </a:spcAft>
              <a:buNone/>
            </a:pPr>
            <a:r>
              <a:t/>
            </a:r>
            <a:endParaRPr sz="1600">
              <a:solidFill>
                <a:schemeClr val="lt1"/>
              </a:solidFill>
            </a:endParaRPr>
          </a:p>
          <a:p>
            <a:pPr indent="0" lvl="0" marL="0" rtl="0" algn="ctr">
              <a:spcBef>
                <a:spcPts val="0"/>
              </a:spcBef>
              <a:spcAft>
                <a:spcPts val="0"/>
              </a:spcAft>
              <a:buNone/>
            </a:pPr>
            <a:br>
              <a:rPr lang="en" sz="1600">
                <a:solidFill>
                  <a:schemeClr val="lt1"/>
                </a:solidFill>
              </a:rPr>
            </a:br>
            <a:br>
              <a:rPr lang="en" sz="1600">
                <a:solidFill>
                  <a:schemeClr val="lt1"/>
                </a:solidFill>
              </a:rPr>
            </a:br>
            <a:endParaRPr sz="1600">
              <a:solidFill>
                <a:schemeClr val="lt1"/>
              </a:solidFill>
            </a:endParaRPr>
          </a:p>
        </p:txBody>
      </p:sp>
      <p:pic>
        <p:nvPicPr>
          <p:cNvPr id="478" name="Google Shape;478;p30"/>
          <p:cNvPicPr preferRelativeResize="0"/>
          <p:nvPr/>
        </p:nvPicPr>
        <p:blipFill>
          <a:blip r:embed="rId17">
            <a:alphaModFix/>
          </a:blip>
          <a:stretch>
            <a:fillRect/>
          </a:stretch>
        </p:blipFill>
        <p:spPr>
          <a:xfrm>
            <a:off x="269718" y="1019429"/>
            <a:ext cx="4095750" cy="828675"/>
          </a:xfrm>
          <a:prstGeom prst="rect">
            <a:avLst/>
          </a:prstGeom>
          <a:noFill/>
          <a:ln>
            <a:noFill/>
          </a:ln>
        </p:spPr>
      </p:pic>
      <p:pic>
        <p:nvPicPr>
          <p:cNvPr id="479" name="Google Shape;479;p30"/>
          <p:cNvPicPr preferRelativeResize="0"/>
          <p:nvPr/>
        </p:nvPicPr>
        <p:blipFill>
          <a:blip r:embed="rId18">
            <a:alphaModFix/>
          </a:blip>
          <a:stretch>
            <a:fillRect/>
          </a:stretch>
        </p:blipFill>
        <p:spPr>
          <a:xfrm>
            <a:off x="269718" y="2003744"/>
            <a:ext cx="2981325" cy="1047750"/>
          </a:xfrm>
          <a:prstGeom prst="rect">
            <a:avLst/>
          </a:prstGeom>
          <a:noFill/>
          <a:ln>
            <a:noFill/>
          </a:ln>
        </p:spPr>
      </p:pic>
      <p:sp>
        <p:nvSpPr>
          <p:cNvPr id="480" name="Google Shape;480;p30"/>
          <p:cNvSpPr txBox="1"/>
          <p:nvPr/>
        </p:nvSpPr>
        <p:spPr>
          <a:xfrm>
            <a:off x="4684100" y="1019476"/>
            <a:ext cx="3989400" cy="8286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Parameter added to create a slicer in order to seamlessly adjust visuals between Sector/Company and Industry level.</a:t>
            </a:r>
            <a:endParaRPr sz="1300">
              <a:solidFill>
                <a:schemeClr val="lt1"/>
              </a:solidFill>
            </a:endParaRPr>
          </a:p>
          <a:p>
            <a:pPr indent="0" lvl="0" marL="0" rtl="0" algn="ctr">
              <a:spcBef>
                <a:spcPts val="0"/>
              </a:spcBef>
              <a:spcAft>
                <a:spcPts val="0"/>
              </a:spcAft>
              <a:buNone/>
            </a:pPr>
            <a:br>
              <a:rPr lang="en" sz="1300">
                <a:solidFill>
                  <a:schemeClr val="lt1"/>
                </a:solidFill>
              </a:rPr>
            </a:br>
            <a:br>
              <a:rPr lang="en" sz="1300">
                <a:solidFill>
                  <a:schemeClr val="lt1"/>
                </a:solidFill>
              </a:rPr>
            </a:br>
            <a:endParaRPr sz="1300">
              <a:solidFill>
                <a:schemeClr val="lt1"/>
              </a:solidFill>
            </a:endParaRPr>
          </a:p>
        </p:txBody>
      </p:sp>
      <p:sp>
        <p:nvSpPr>
          <p:cNvPr id="481" name="Google Shape;481;p30"/>
          <p:cNvSpPr txBox="1"/>
          <p:nvPr/>
        </p:nvSpPr>
        <p:spPr>
          <a:xfrm>
            <a:off x="3520315" y="2137463"/>
            <a:ext cx="3914400" cy="7803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Measure added to show the company name on Ticker card or “Ticker” if no company is currently selected.</a:t>
            </a:r>
            <a:br>
              <a:rPr lang="en" sz="1300">
                <a:solidFill>
                  <a:schemeClr val="lt1"/>
                </a:solidFill>
              </a:rPr>
            </a:br>
            <a:endParaRPr sz="1300">
              <a:solidFill>
                <a:schemeClr val="lt1"/>
              </a:solidFill>
            </a:endParaRPr>
          </a:p>
        </p:txBody>
      </p:sp>
      <p:sp>
        <p:nvSpPr>
          <p:cNvPr id="482" name="Google Shape;482;p30"/>
          <p:cNvSpPr txBox="1"/>
          <p:nvPr/>
        </p:nvSpPr>
        <p:spPr>
          <a:xfrm>
            <a:off x="4572000" y="3598800"/>
            <a:ext cx="3587700" cy="8286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Measures added to remove the “Total” for the Rating and Symbol column for the “Key Metrics Table” on the SP500_Metrics_Table.</a:t>
            </a:r>
            <a:endParaRPr sz="1300">
              <a:solidFill>
                <a:schemeClr val="lt1"/>
              </a:solidFill>
            </a:endParaRPr>
          </a:p>
        </p:txBody>
      </p:sp>
      <p:pic>
        <p:nvPicPr>
          <p:cNvPr id="483" name="Google Shape;483;p30"/>
          <p:cNvPicPr preferRelativeResize="0"/>
          <p:nvPr/>
        </p:nvPicPr>
        <p:blipFill>
          <a:blip r:embed="rId19">
            <a:alphaModFix/>
          </a:blip>
          <a:stretch>
            <a:fillRect/>
          </a:stretch>
        </p:blipFill>
        <p:spPr>
          <a:xfrm>
            <a:off x="1453497" y="4056649"/>
            <a:ext cx="2698975" cy="9345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p31"/>
          <p:cNvGrpSpPr/>
          <p:nvPr/>
        </p:nvGrpSpPr>
        <p:grpSpPr>
          <a:xfrm>
            <a:off x="0" y="-2"/>
            <a:ext cx="9144000" cy="444000"/>
            <a:chOff x="0" y="-2"/>
            <a:chExt cx="9144000" cy="444000"/>
          </a:xfrm>
        </p:grpSpPr>
        <p:sp>
          <p:nvSpPr>
            <p:cNvPr id="489" name="Google Shape;489;p31"/>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90" name="Google Shape;490;p31">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491" name="Google Shape;491;p31"/>
          <p:cNvGrpSpPr/>
          <p:nvPr/>
        </p:nvGrpSpPr>
        <p:grpSpPr>
          <a:xfrm>
            <a:off x="4333025" y="25942"/>
            <a:ext cx="1407312" cy="392100"/>
            <a:chOff x="4383125" y="695567"/>
            <a:chExt cx="1407312" cy="392100"/>
          </a:xfrm>
        </p:grpSpPr>
        <p:pic>
          <p:nvPicPr>
            <p:cNvPr id="492" name="Google Shape;492;p31"/>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493" name="Google Shape;493;p31"/>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494" name="Google Shape;494;p31"/>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495" name="Google Shape;495;p31"/>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496" name="Google Shape;496;p31">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497" name="Google Shape;497;p31"/>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498" name="Google Shape;498;p31">
            <a:hlinkClick/>
          </p:cNvPr>
          <p:cNvPicPr preferRelativeResize="0"/>
          <p:nvPr/>
        </p:nvPicPr>
        <p:blipFill>
          <a:blip r:embed="rId10">
            <a:alphaModFix/>
          </a:blip>
          <a:stretch>
            <a:fillRect/>
          </a:stretch>
        </p:blipFill>
        <p:spPr>
          <a:xfrm>
            <a:off x="3439698" y="71737"/>
            <a:ext cx="274250" cy="305875"/>
          </a:xfrm>
          <a:prstGeom prst="rect">
            <a:avLst/>
          </a:prstGeom>
          <a:noFill/>
          <a:ln>
            <a:noFill/>
          </a:ln>
        </p:spPr>
      </p:pic>
      <p:pic>
        <p:nvPicPr>
          <p:cNvPr id="499" name="Google Shape;499;p31"/>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500" name="Google Shape;500;p31">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501" name="Google Shape;501;p31"/>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502" name="Google Shape;502;p31">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503" name="Google Shape;503;p31"/>
          <p:cNvSpPr txBox="1"/>
          <p:nvPr/>
        </p:nvSpPr>
        <p:spPr>
          <a:xfrm>
            <a:off x="2910000" y="520763"/>
            <a:ext cx="33240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Standardization of Metrics</a:t>
            </a:r>
            <a:endParaRPr sz="1800">
              <a:solidFill>
                <a:schemeClr val="lt1"/>
              </a:solidFill>
            </a:endParaRPr>
          </a:p>
        </p:txBody>
      </p:sp>
      <p:sp>
        <p:nvSpPr>
          <p:cNvPr id="504" name="Google Shape;504;p31"/>
          <p:cNvSpPr txBox="1"/>
          <p:nvPr/>
        </p:nvSpPr>
        <p:spPr>
          <a:xfrm>
            <a:off x="75625" y="1107600"/>
            <a:ext cx="2834400" cy="35718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   In order to calculate the score and rank companies, we standardized all metrics between [0,1] </a:t>
            </a:r>
            <a:r>
              <a:rPr lang="en" sz="1700" u="sng">
                <a:solidFill>
                  <a:schemeClr val="lt1"/>
                </a:solidFill>
              </a:rPr>
              <a:t>using Power BI DAX tool</a:t>
            </a:r>
            <a:r>
              <a:rPr lang="en" sz="1700">
                <a:solidFill>
                  <a:schemeClr val="lt1"/>
                </a:solidFill>
              </a:rPr>
              <a:t>, the formula is shown on the side.</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 sz="1700">
                <a:solidFill>
                  <a:schemeClr val="lt1"/>
                </a:solidFill>
              </a:rPr>
              <a:t>   This is the example used for Earnings_Yield, the rest of the metrics standardization followed a  similar process.</a:t>
            </a:r>
            <a:br>
              <a:rPr lang="en" sz="1700">
                <a:solidFill>
                  <a:schemeClr val="lt1"/>
                </a:solidFill>
              </a:rPr>
            </a:br>
            <a:br>
              <a:rPr lang="en" sz="1700">
                <a:solidFill>
                  <a:schemeClr val="lt1"/>
                </a:solidFill>
              </a:rPr>
            </a:br>
            <a:endParaRPr sz="1700">
              <a:solidFill>
                <a:schemeClr val="lt1"/>
              </a:solidFill>
            </a:endParaRPr>
          </a:p>
        </p:txBody>
      </p:sp>
      <p:pic>
        <p:nvPicPr>
          <p:cNvPr id="505" name="Google Shape;505;p31"/>
          <p:cNvPicPr preferRelativeResize="0"/>
          <p:nvPr/>
        </p:nvPicPr>
        <p:blipFill>
          <a:blip r:embed="rId16">
            <a:alphaModFix/>
          </a:blip>
          <a:stretch>
            <a:fillRect/>
          </a:stretch>
        </p:blipFill>
        <p:spPr>
          <a:xfrm>
            <a:off x="5305600" y="1107605"/>
            <a:ext cx="1876425" cy="695325"/>
          </a:xfrm>
          <a:prstGeom prst="rect">
            <a:avLst/>
          </a:prstGeom>
          <a:noFill/>
          <a:ln>
            <a:noFill/>
          </a:ln>
        </p:spPr>
      </p:pic>
      <p:pic>
        <p:nvPicPr>
          <p:cNvPr id="506" name="Google Shape;506;p31"/>
          <p:cNvPicPr preferRelativeResize="0"/>
          <p:nvPr/>
        </p:nvPicPr>
        <p:blipFill>
          <a:blip r:embed="rId17">
            <a:alphaModFix/>
          </a:blip>
          <a:stretch>
            <a:fillRect/>
          </a:stretch>
        </p:blipFill>
        <p:spPr>
          <a:xfrm>
            <a:off x="2962944" y="2571750"/>
            <a:ext cx="6092856" cy="2107700"/>
          </a:xfrm>
          <a:prstGeom prst="rect">
            <a:avLst/>
          </a:prstGeom>
          <a:noFill/>
          <a:ln>
            <a:noFill/>
          </a:ln>
        </p:spPr>
      </p:pic>
      <p:sp>
        <p:nvSpPr>
          <p:cNvPr id="507" name="Google Shape;507;p31"/>
          <p:cNvSpPr txBox="1"/>
          <p:nvPr/>
        </p:nvSpPr>
        <p:spPr>
          <a:xfrm>
            <a:off x="4058175" y="2000804"/>
            <a:ext cx="44121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Example for Earnings Yield Normalization</a:t>
            </a:r>
            <a:endParaRPr sz="18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nvSpPr>
        <p:spPr>
          <a:xfrm>
            <a:off x="0" y="444000"/>
            <a:ext cx="9144000" cy="4628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u="sng">
                <a:solidFill>
                  <a:schemeClr val="lt1"/>
                </a:solidFill>
              </a:rPr>
              <a:t>Project Title: </a:t>
            </a:r>
            <a:br>
              <a:rPr b="1" lang="en" sz="1200">
                <a:solidFill>
                  <a:schemeClr val="lt1"/>
                </a:solidFill>
              </a:rPr>
            </a:br>
            <a:r>
              <a:rPr lang="en" sz="1200">
                <a:solidFill>
                  <a:schemeClr val="lt1"/>
                </a:solidFill>
              </a:rPr>
              <a:t>    S&amp;P 500 Value Investing Recommendations</a:t>
            </a:r>
            <a:endParaRPr sz="1200">
              <a:solidFill>
                <a:schemeClr val="lt1"/>
              </a:solidFill>
            </a:endParaRPr>
          </a:p>
          <a:p>
            <a:pPr indent="0" lvl="0" marL="0" rtl="0" algn="l">
              <a:lnSpc>
                <a:spcPct val="115000"/>
              </a:lnSpc>
              <a:spcBef>
                <a:spcPts val="1200"/>
              </a:spcBef>
              <a:spcAft>
                <a:spcPts val="0"/>
              </a:spcAft>
              <a:buNone/>
            </a:pPr>
            <a:r>
              <a:rPr b="1" lang="en" sz="1200" u="sng">
                <a:solidFill>
                  <a:schemeClr val="lt1"/>
                </a:solidFill>
              </a:rPr>
              <a:t>Objective:</a:t>
            </a:r>
            <a:br>
              <a:rPr b="1" lang="en" sz="1200">
                <a:solidFill>
                  <a:schemeClr val="lt1"/>
                </a:solidFill>
              </a:rPr>
            </a:br>
            <a:r>
              <a:rPr lang="en" sz="1200">
                <a:solidFill>
                  <a:schemeClr val="lt1"/>
                </a:solidFill>
              </a:rPr>
              <a:t>   The objective of this project is to identify which sectors and stocks from the S&amp;P500 are overvalued and which ones may be the best value. This model’s output is valuable to quickly find possible value or overpriced stocks, but it is important to explore specific company level factors before providing the final Recommendation that the model could not capture (eg.: Mergers &amp; Acquisitions, Industry trends, Management’s quality, guidance and strategy, Risk Factors (Legal, Regulatory, Political, Currency), among others.</a:t>
            </a:r>
            <a:endParaRPr sz="1200">
              <a:solidFill>
                <a:schemeClr val="lt1"/>
              </a:solidFill>
            </a:endParaRPr>
          </a:p>
          <a:p>
            <a:pPr indent="0" lvl="0" marL="0" rtl="0" algn="l">
              <a:lnSpc>
                <a:spcPct val="115000"/>
              </a:lnSpc>
              <a:spcBef>
                <a:spcPts val="1200"/>
              </a:spcBef>
              <a:spcAft>
                <a:spcPts val="0"/>
              </a:spcAft>
              <a:buNone/>
            </a:pPr>
            <a:r>
              <a:rPr b="1" lang="en" sz="1200" u="sng">
                <a:solidFill>
                  <a:schemeClr val="lt1"/>
                </a:solidFill>
              </a:rPr>
              <a:t>Scope:</a:t>
            </a:r>
            <a:br>
              <a:rPr b="1" lang="en" sz="1200">
                <a:solidFill>
                  <a:schemeClr val="lt1"/>
                </a:solidFill>
              </a:rPr>
            </a:br>
            <a:r>
              <a:rPr lang="en" sz="1200">
                <a:solidFill>
                  <a:schemeClr val="lt1"/>
                </a:solidFill>
              </a:rPr>
              <a:t>  The stock prices were extracted during the session of 24-10-2025.</a:t>
            </a:r>
            <a:endParaRPr sz="1200">
              <a:solidFill>
                <a:schemeClr val="lt1"/>
              </a:solidFill>
            </a:endParaRPr>
          </a:p>
          <a:p>
            <a:pPr indent="0" lvl="0" marL="0" rtl="0" algn="l">
              <a:lnSpc>
                <a:spcPct val="115000"/>
              </a:lnSpc>
              <a:spcBef>
                <a:spcPts val="1200"/>
              </a:spcBef>
              <a:spcAft>
                <a:spcPts val="0"/>
              </a:spcAft>
              <a:buNone/>
            </a:pPr>
            <a:r>
              <a:rPr b="1" lang="en" sz="1200" u="sng">
                <a:solidFill>
                  <a:schemeClr val="lt1"/>
                </a:solidFill>
              </a:rPr>
              <a:t>Tools used</a:t>
            </a:r>
            <a:r>
              <a:rPr b="1" lang="en" sz="1200" u="sng">
                <a:solidFill>
                  <a:schemeClr val="lt1"/>
                </a:solidFill>
              </a:rPr>
              <a:t>:</a:t>
            </a:r>
            <a:br>
              <a:rPr b="1" lang="en" sz="1200">
                <a:solidFill>
                  <a:schemeClr val="lt1"/>
                </a:solidFill>
              </a:rPr>
            </a:br>
            <a:r>
              <a:rPr b="1" lang="en" sz="1200">
                <a:solidFill>
                  <a:schemeClr val="lt1"/>
                </a:solidFill>
              </a:rPr>
              <a:t>  </a:t>
            </a:r>
            <a:r>
              <a:rPr lang="en" sz="1200">
                <a:solidFill>
                  <a:schemeClr val="lt1"/>
                </a:solidFill>
              </a:rPr>
              <a:t>This project was made using Google Sheets and Power BI.</a:t>
            </a:r>
            <a:endParaRPr sz="1200">
              <a:solidFill>
                <a:schemeClr val="lt1"/>
              </a:solidFill>
            </a:endParaRPr>
          </a:p>
          <a:p>
            <a:pPr indent="0" lvl="0" marL="0" rtl="0" algn="l">
              <a:lnSpc>
                <a:spcPct val="115000"/>
              </a:lnSpc>
              <a:spcBef>
                <a:spcPts val="1200"/>
              </a:spcBef>
              <a:spcAft>
                <a:spcPts val="0"/>
              </a:spcAft>
              <a:buNone/>
            </a:pPr>
            <a:r>
              <a:rPr b="1" lang="en" sz="1200" u="sng">
                <a:solidFill>
                  <a:schemeClr val="lt1"/>
                </a:solidFill>
              </a:rPr>
              <a:t>Methodology:</a:t>
            </a:r>
            <a:br>
              <a:rPr lang="en" sz="1200">
                <a:solidFill>
                  <a:schemeClr val="lt1"/>
                </a:solidFill>
              </a:rPr>
            </a:br>
            <a:r>
              <a:rPr lang="en" sz="1200">
                <a:solidFill>
                  <a:schemeClr val="lt1"/>
                </a:solidFill>
              </a:rPr>
              <a:t>   The process involved cleaning the data and logging any identified issues, followed by detecting and treating outliers to ensure data reliability. Additional metrics and measures were then created to enhance the analytical depth of the dataset. All metrics used to Score the companies were normalized to a common [0–1] scale, enabling consistent comparison across different indicators. </a:t>
            </a:r>
            <a:br>
              <a:rPr lang="en" sz="1200">
                <a:solidFill>
                  <a:schemeClr val="lt1"/>
                </a:solidFill>
              </a:rPr>
            </a:br>
            <a:r>
              <a:rPr lang="en" sz="1200">
                <a:solidFill>
                  <a:schemeClr val="lt1"/>
                </a:solidFill>
              </a:rPr>
              <a:t>   Before creating the Rating, a composite Score was calculated using a weighted average of the most important metrics, reflecting their relative significance. Finally, interactive and intuitive dashboards were developed in Power BI to visualize the results and facilitate the exploration and extraction of relevant information from the data.</a:t>
            </a:r>
            <a:endParaRPr sz="1200">
              <a:solidFill>
                <a:schemeClr val="lt1"/>
              </a:solidFill>
            </a:endParaRPr>
          </a:p>
          <a:p>
            <a:pPr indent="0" lvl="0" marL="0" rtl="0" algn="l">
              <a:lnSpc>
                <a:spcPct val="115000"/>
              </a:lnSpc>
              <a:spcBef>
                <a:spcPts val="1200"/>
              </a:spcBef>
              <a:spcAft>
                <a:spcPts val="1200"/>
              </a:spcAft>
              <a:buNone/>
            </a:pPr>
            <a:br>
              <a:rPr b="1" lang="en" sz="1200">
                <a:solidFill>
                  <a:schemeClr val="lt1"/>
                </a:solidFill>
              </a:rPr>
            </a:br>
            <a:r>
              <a:rPr lang="en" sz="1200">
                <a:solidFill>
                  <a:schemeClr val="lt1"/>
                </a:solidFill>
              </a:rPr>
              <a:t> </a:t>
            </a:r>
            <a:endParaRPr sz="1200">
              <a:solidFill>
                <a:schemeClr val="lt1"/>
              </a:solidFill>
            </a:endParaRPr>
          </a:p>
        </p:txBody>
      </p:sp>
      <p:grpSp>
        <p:nvGrpSpPr>
          <p:cNvPr id="75" name="Google Shape;75;p14"/>
          <p:cNvGrpSpPr/>
          <p:nvPr/>
        </p:nvGrpSpPr>
        <p:grpSpPr>
          <a:xfrm>
            <a:off x="0" y="-2"/>
            <a:ext cx="9144000" cy="444000"/>
            <a:chOff x="0" y="-2"/>
            <a:chExt cx="9144000" cy="444000"/>
          </a:xfrm>
        </p:grpSpPr>
        <p:grpSp>
          <p:nvGrpSpPr>
            <p:cNvPr id="76" name="Google Shape;76;p14"/>
            <p:cNvGrpSpPr/>
            <p:nvPr/>
          </p:nvGrpSpPr>
          <p:grpSpPr>
            <a:xfrm>
              <a:off x="0" y="-2"/>
              <a:ext cx="9144000" cy="444000"/>
              <a:chOff x="0" y="-2"/>
              <a:chExt cx="9144000" cy="444000"/>
            </a:xfrm>
          </p:grpSpPr>
          <p:sp>
            <p:nvSpPr>
              <p:cNvPr id="77" name="Google Shape;77;p14"/>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8" name="Google Shape;78;p14">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79" name="Google Shape;79;p14"/>
            <p:cNvGrpSpPr/>
            <p:nvPr/>
          </p:nvGrpSpPr>
          <p:grpSpPr>
            <a:xfrm>
              <a:off x="2951595" y="18875"/>
              <a:ext cx="1369800" cy="392100"/>
              <a:chOff x="4081250" y="924125"/>
              <a:chExt cx="1369800" cy="392100"/>
            </a:xfrm>
          </p:grpSpPr>
          <p:pic>
            <p:nvPicPr>
              <p:cNvPr id="80" name="Google Shape;80;p14"/>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81" name="Google Shape;81;p14"/>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82" name="Google Shape;82;p14"/>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83" name="Google Shape;83;p14"/>
          <p:cNvGrpSpPr/>
          <p:nvPr/>
        </p:nvGrpSpPr>
        <p:grpSpPr>
          <a:xfrm>
            <a:off x="4404611" y="27916"/>
            <a:ext cx="421800" cy="392100"/>
            <a:chOff x="3601198" y="207925"/>
            <a:chExt cx="421800" cy="392100"/>
          </a:xfrm>
        </p:grpSpPr>
        <p:pic>
          <p:nvPicPr>
            <p:cNvPr id="84" name="Google Shape;84;p14"/>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85" name="Google Shape;85;p14">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86" name="Google Shape;86;p14"/>
          <p:cNvGrpSpPr/>
          <p:nvPr/>
        </p:nvGrpSpPr>
        <p:grpSpPr>
          <a:xfrm>
            <a:off x="4908736" y="27916"/>
            <a:ext cx="421800" cy="392100"/>
            <a:chOff x="4112225" y="207925"/>
            <a:chExt cx="421800" cy="392100"/>
          </a:xfrm>
        </p:grpSpPr>
        <p:pic>
          <p:nvPicPr>
            <p:cNvPr id="87" name="Google Shape;87;p14"/>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88" name="Google Shape;88;p14">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89" name="Google Shape;89;p14"/>
          <p:cNvGrpSpPr/>
          <p:nvPr/>
        </p:nvGrpSpPr>
        <p:grpSpPr>
          <a:xfrm>
            <a:off x="5415540" y="29266"/>
            <a:ext cx="421800" cy="389400"/>
            <a:chOff x="4646638" y="209275"/>
            <a:chExt cx="421800" cy="389400"/>
          </a:xfrm>
        </p:grpSpPr>
        <p:pic>
          <p:nvPicPr>
            <p:cNvPr id="90" name="Google Shape;90;p14"/>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91" name="Google Shape;91;p14">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92" name="Google Shape;92;p14"/>
          <p:cNvGrpSpPr/>
          <p:nvPr/>
        </p:nvGrpSpPr>
        <p:grpSpPr>
          <a:xfrm>
            <a:off x="5929271" y="27916"/>
            <a:ext cx="421800" cy="392100"/>
            <a:chOff x="5181075" y="207925"/>
            <a:chExt cx="421800" cy="392100"/>
          </a:xfrm>
        </p:grpSpPr>
        <p:pic>
          <p:nvPicPr>
            <p:cNvPr id="93" name="Google Shape;93;p14"/>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94" name="Google Shape;94;p14">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grpSp>
        <p:nvGrpSpPr>
          <p:cNvPr id="512" name="Google Shape;512;p32"/>
          <p:cNvGrpSpPr/>
          <p:nvPr/>
        </p:nvGrpSpPr>
        <p:grpSpPr>
          <a:xfrm>
            <a:off x="0" y="-2"/>
            <a:ext cx="9144000" cy="444000"/>
            <a:chOff x="0" y="-2"/>
            <a:chExt cx="9144000" cy="444000"/>
          </a:xfrm>
        </p:grpSpPr>
        <p:sp>
          <p:nvSpPr>
            <p:cNvPr id="513" name="Google Shape;513;p32"/>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14" name="Google Shape;514;p32">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515" name="Google Shape;515;p32"/>
          <p:cNvGrpSpPr/>
          <p:nvPr/>
        </p:nvGrpSpPr>
        <p:grpSpPr>
          <a:xfrm>
            <a:off x="4333025" y="25942"/>
            <a:ext cx="1407312" cy="392100"/>
            <a:chOff x="4383125" y="695567"/>
            <a:chExt cx="1407312" cy="392100"/>
          </a:xfrm>
        </p:grpSpPr>
        <p:pic>
          <p:nvPicPr>
            <p:cNvPr id="516" name="Google Shape;516;p32"/>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517" name="Google Shape;517;p32"/>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518" name="Google Shape;518;p32"/>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519" name="Google Shape;519;p32"/>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520" name="Google Shape;520;p32">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521" name="Google Shape;521;p32"/>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522" name="Google Shape;522;p32">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pic>
        <p:nvPicPr>
          <p:cNvPr id="523" name="Google Shape;523;p32"/>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524" name="Google Shape;524;p32">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525" name="Google Shape;525;p32"/>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526" name="Google Shape;526;p32">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527" name="Google Shape;527;p32"/>
          <p:cNvSpPr txBox="1"/>
          <p:nvPr/>
        </p:nvSpPr>
        <p:spPr>
          <a:xfrm>
            <a:off x="2910000" y="505013"/>
            <a:ext cx="33240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Calculating the Score</a:t>
            </a:r>
            <a:endParaRPr sz="1800">
              <a:solidFill>
                <a:schemeClr val="lt1"/>
              </a:solidFill>
            </a:endParaRPr>
          </a:p>
        </p:txBody>
      </p:sp>
      <p:pic>
        <p:nvPicPr>
          <p:cNvPr id="528" name="Google Shape;528;p32"/>
          <p:cNvPicPr preferRelativeResize="0"/>
          <p:nvPr/>
        </p:nvPicPr>
        <p:blipFill>
          <a:blip r:embed="rId16">
            <a:alphaModFix/>
          </a:blip>
          <a:stretch>
            <a:fillRect/>
          </a:stretch>
        </p:blipFill>
        <p:spPr>
          <a:xfrm>
            <a:off x="2425050" y="1010050"/>
            <a:ext cx="4293900" cy="1811645"/>
          </a:xfrm>
          <a:prstGeom prst="rect">
            <a:avLst/>
          </a:prstGeom>
          <a:noFill/>
          <a:ln>
            <a:noFill/>
          </a:ln>
        </p:spPr>
      </p:pic>
      <p:sp>
        <p:nvSpPr>
          <p:cNvPr id="529" name="Google Shape;529;p32"/>
          <p:cNvSpPr txBox="1"/>
          <p:nvPr/>
        </p:nvSpPr>
        <p:spPr>
          <a:xfrm>
            <a:off x="0" y="2882725"/>
            <a:ext cx="9144000" cy="21705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This DAX measure calculates a composite </a:t>
            </a:r>
            <a:r>
              <a:rPr lang="en" sz="1200" u="sng">
                <a:solidFill>
                  <a:schemeClr val="lt1"/>
                </a:solidFill>
              </a:rPr>
              <a:t>Score</a:t>
            </a:r>
            <a:r>
              <a:rPr lang="en" sz="1200">
                <a:solidFill>
                  <a:schemeClr val="lt1"/>
                </a:solidFill>
              </a:rPr>
              <a:t> by acting as a </a:t>
            </a:r>
            <a:r>
              <a:rPr lang="en" sz="1200" u="sng">
                <a:solidFill>
                  <a:schemeClr val="lt1"/>
                </a:solidFill>
              </a:rPr>
              <a:t>weighted-average</a:t>
            </a:r>
            <a:r>
              <a:rPr lang="en" sz="1200">
                <a:solidFill>
                  <a:schemeClr val="lt1"/>
                </a:solidFill>
              </a:rPr>
              <a:t> model that balances a company's Value, Growth, and Quality metrics.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The formula assigns the </a:t>
            </a:r>
            <a:r>
              <a:rPr lang="en" sz="1200" u="sng">
                <a:solidFill>
                  <a:schemeClr val="lt1"/>
                </a:solidFill>
              </a:rPr>
              <a:t>highest individual weights (15%)</a:t>
            </a:r>
            <a:r>
              <a:rPr lang="en" sz="1200">
                <a:solidFill>
                  <a:schemeClr val="lt1"/>
                </a:solidFill>
              </a:rPr>
              <a:t> to metrics that signal strong momentum, such as rewarding high Rev_Growth while heavily penalizing high valuation multiples like PE and EV_Revenue_Multiple</a:t>
            </a:r>
            <a:br>
              <a:rPr lang="en" sz="1200">
                <a:solidFill>
                  <a:schemeClr val="lt1"/>
                </a:solidFill>
              </a:rPr>
            </a:br>
            <a:r>
              <a:rPr lang="en" sz="1200">
                <a:solidFill>
                  <a:schemeClr val="lt1"/>
                </a:solidFill>
              </a:rPr>
              <a:t>   </a:t>
            </a:r>
            <a:r>
              <a:rPr lang="en" sz="1200" u="sng">
                <a:solidFill>
                  <a:schemeClr val="lt1"/>
                </a:solidFill>
              </a:rPr>
              <a:t>Mid-tier positive weights (10%)</a:t>
            </a:r>
            <a:r>
              <a:rPr lang="en" sz="1200">
                <a:solidFill>
                  <a:schemeClr val="lt1"/>
                </a:solidFill>
              </a:rPr>
              <a:t> are distributed across metrics reinforcing yield and stability, including various yield ratios and NetCash_to_MarketCap, with </a:t>
            </a:r>
            <a:r>
              <a:rPr lang="en" sz="1200" u="sng">
                <a:solidFill>
                  <a:schemeClr val="lt1"/>
                </a:solidFill>
              </a:rPr>
              <a:t>negative weights</a:t>
            </a:r>
            <a:r>
              <a:rPr lang="en" sz="1200">
                <a:solidFill>
                  <a:schemeClr val="lt1"/>
                </a:solidFill>
              </a:rPr>
              <a:t> consistently applied to valuation multiples to reward relative undervaluation.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This structure ensures that the final score highly favors companies that are fast-growing, cheap relative to earnings and revenue, possess strong cash flow and low leverage, providing a comprehensive measure for the subsequent quartile-based rating system.</a:t>
            </a:r>
            <a:endParaRPr sz="12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grpSp>
        <p:nvGrpSpPr>
          <p:cNvPr id="534" name="Google Shape;534;p33"/>
          <p:cNvGrpSpPr/>
          <p:nvPr/>
        </p:nvGrpSpPr>
        <p:grpSpPr>
          <a:xfrm>
            <a:off x="0" y="-2"/>
            <a:ext cx="9144000" cy="444000"/>
            <a:chOff x="0" y="-2"/>
            <a:chExt cx="9144000" cy="444000"/>
          </a:xfrm>
        </p:grpSpPr>
        <p:sp>
          <p:nvSpPr>
            <p:cNvPr id="535" name="Google Shape;535;p33"/>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36" name="Google Shape;536;p33">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537" name="Google Shape;537;p33"/>
          <p:cNvGrpSpPr/>
          <p:nvPr/>
        </p:nvGrpSpPr>
        <p:grpSpPr>
          <a:xfrm>
            <a:off x="4333025" y="25942"/>
            <a:ext cx="1407312" cy="392100"/>
            <a:chOff x="4383125" y="695567"/>
            <a:chExt cx="1407312" cy="392100"/>
          </a:xfrm>
        </p:grpSpPr>
        <p:pic>
          <p:nvPicPr>
            <p:cNvPr id="538" name="Google Shape;538;p33"/>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539" name="Google Shape;539;p33"/>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540" name="Google Shape;540;p33"/>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541" name="Google Shape;541;p33"/>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542" name="Google Shape;542;p33">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543" name="Google Shape;543;p33"/>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544" name="Google Shape;544;p33">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pic>
        <p:nvPicPr>
          <p:cNvPr id="545" name="Google Shape;545;p33"/>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546" name="Google Shape;546;p33">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547" name="Google Shape;547;p33"/>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548" name="Google Shape;548;p33">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549" name="Google Shape;549;p33"/>
          <p:cNvSpPr txBox="1"/>
          <p:nvPr/>
        </p:nvSpPr>
        <p:spPr>
          <a:xfrm>
            <a:off x="2910000" y="544336"/>
            <a:ext cx="33240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Rating the Companies</a:t>
            </a:r>
            <a:endParaRPr sz="1800">
              <a:solidFill>
                <a:schemeClr val="lt1"/>
              </a:solidFill>
            </a:endParaRPr>
          </a:p>
        </p:txBody>
      </p:sp>
      <p:pic>
        <p:nvPicPr>
          <p:cNvPr id="550" name="Google Shape;550;p33"/>
          <p:cNvPicPr preferRelativeResize="0"/>
          <p:nvPr/>
        </p:nvPicPr>
        <p:blipFill>
          <a:blip r:embed="rId16">
            <a:alphaModFix/>
          </a:blip>
          <a:stretch>
            <a:fillRect/>
          </a:stretch>
        </p:blipFill>
        <p:spPr>
          <a:xfrm>
            <a:off x="89475" y="1240175"/>
            <a:ext cx="4562375" cy="3600600"/>
          </a:xfrm>
          <a:prstGeom prst="rect">
            <a:avLst/>
          </a:prstGeom>
          <a:noFill/>
          <a:ln>
            <a:noFill/>
          </a:ln>
        </p:spPr>
      </p:pic>
      <p:sp>
        <p:nvSpPr>
          <p:cNvPr id="551" name="Google Shape;551;p33"/>
          <p:cNvSpPr txBox="1"/>
          <p:nvPr/>
        </p:nvSpPr>
        <p:spPr>
          <a:xfrm>
            <a:off x="4742400" y="1240175"/>
            <a:ext cx="4293900" cy="36006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   This DAX measure creates a dynamic, relative rating system by dividing all companies in the SP500_overview table into four performance groups (quartiles) based on their [Score].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en" sz="1100">
                <a:solidFill>
                  <a:schemeClr val="lt1"/>
                </a:solidFill>
              </a:rPr>
              <a:t>   The formula first defines three critical, fixed thresholds—the 25th percentile (Q1), the median (50th percentile), and the 75th percentile (Q3)—by calculating the PERCENTILEX.INC of the [Score] column across the entire dataset using the ALL(SP500_overview) filter. This ensures that the thresholds are absolute and consistent, independent of any individual company row.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en" sz="1100">
                <a:solidFill>
                  <a:schemeClr val="lt1"/>
                </a:solidFill>
              </a:rPr>
              <a:t>   The rating is then assigned using a SWITCH(TRUE()) statement, which compares a company's individual [Score] against these thresholds: the bottom 25% of scores (Score &lt;= Q1) receive a "Sell" rating; the next 25% (Score &lt;=  Median) are rated "Underperform"; the third 25% (Score &lt;= Q3) get a "Hold" rating; and finally, the top 25% of companies (Score &gt;= Q3) are assigned the most favorable "Buy" rating, effectively segmenting the entire SP500 universe into four balanced rating tiers.</a:t>
            </a:r>
            <a:endParaRPr sz="11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pSp>
        <p:nvGrpSpPr>
          <p:cNvPr id="556" name="Google Shape;556;p34"/>
          <p:cNvGrpSpPr/>
          <p:nvPr/>
        </p:nvGrpSpPr>
        <p:grpSpPr>
          <a:xfrm>
            <a:off x="0" y="-2"/>
            <a:ext cx="9144000" cy="444000"/>
            <a:chOff x="0" y="-2"/>
            <a:chExt cx="9144000" cy="444000"/>
          </a:xfrm>
        </p:grpSpPr>
        <p:sp>
          <p:nvSpPr>
            <p:cNvPr id="557" name="Google Shape;557;p34"/>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58" name="Google Shape;558;p34">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559" name="Google Shape;559;p34"/>
            <p:cNvGrpSpPr/>
            <p:nvPr/>
          </p:nvGrpSpPr>
          <p:grpSpPr>
            <a:xfrm>
              <a:off x="4687985" y="24102"/>
              <a:ext cx="1396538" cy="392100"/>
              <a:chOff x="4383185" y="1555373"/>
              <a:chExt cx="1396538" cy="392100"/>
            </a:xfrm>
          </p:grpSpPr>
          <p:pic>
            <p:nvPicPr>
              <p:cNvPr id="560" name="Google Shape;560;p34"/>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561" name="Google Shape;561;p34"/>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Sectors Analysis</a:t>
                </a:r>
                <a:endParaRPr b="1" sz="1279">
                  <a:solidFill>
                    <a:srgbClr val="FFFFFF"/>
                  </a:solidFill>
                  <a:latin typeface="Poppins"/>
                  <a:ea typeface="Poppins"/>
                  <a:cs typeface="Poppins"/>
                  <a:sym typeface="Poppins"/>
                </a:endParaRPr>
              </a:p>
            </p:txBody>
          </p:sp>
          <p:pic>
            <p:nvPicPr>
              <p:cNvPr id="562" name="Google Shape;562;p34"/>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563" name="Google Shape;563;p34"/>
            <p:cNvGrpSpPr/>
            <p:nvPr/>
          </p:nvGrpSpPr>
          <p:grpSpPr>
            <a:xfrm>
              <a:off x="2647516" y="26441"/>
              <a:ext cx="421800" cy="392100"/>
              <a:chOff x="3090174" y="207925"/>
              <a:chExt cx="421800" cy="392100"/>
            </a:xfrm>
          </p:grpSpPr>
          <p:pic>
            <p:nvPicPr>
              <p:cNvPr id="564" name="Google Shape;564;p34"/>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565" name="Google Shape;565;p34">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566" name="Google Shape;566;p34"/>
            <p:cNvGrpSpPr/>
            <p:nvPr/>
          </p:nvGrpSpPr>
          <p:grpSpPr>
            <a:xfrm>
              <a:off x="3173082" y="26441"/>
              <a:ext cx="421800" cy="392100"/>
              <a:chOff x="3601198" y="207925"/>
              <a:chExt cx="421800" cy="392100"/>
            </a:xfrm>
          </p:grpSpPr>
          <p:pic>
            <p:nvPicPr>
              <p:cNvPr id="567" name="Google Shape;567;p34"/>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568" name="Google Shape;568;p34">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569" name="Google Shape;569;p34"/>
            <p:cNvGrpSpPr/>
            <p:nvPr/>
          </p:nvGrpSpPr>
          <p:grpSpPr>
            <a:xfrm>
              <a:off x="3676838" y="26441"/>
              <a:ext cx="421800" cy="392100"/>
              <a:chOff x="4112225" y="207925"/>
              <a:chExt cx="421800" cy="392100"/>
            </a:xfrm>
          </p:grpSpPr>
          <p:pic>
            <p:nvPicPr>
              <p:cNvPr id="570" name="Google Shape;570;p34"/>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571" name="Google Shape;571;p34">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572" name="Google Shape;572;p34"/>
            <p:cNvGrpSpPr/>
            <p:nvPr/>
          </p:nvGrpSpPr>
          <p:grpSpPr>
            <a:xfrm>
              <a:off x="4182167" y="27791"/>
              <a:ext cx="421800" cy="389400"/>
              <a:chOff x="4646638" y="209275"/>
              <a:chExt cx="421800" cy="389400"/>
            </a:xfrm>
          </p:grpSpPr>
          <p:pic>
            <p:nvPicPr>
              <p:cNvPr id="573" name="Google Shape;573;p34"/>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574" name="Google Shape;574;p34">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575" name="Google Shape;575;p34"/>
          <p:cNvSpPr txBox="1"/>
          <p:nvPr/>
        </p:nvSpPr>
        <p:spPr>
          <a:xfrm>
            <a:off x="13" y="3719984"/>
            <a:ext cx="9144000" cy="13605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a:t>
            </a:r>
            <a:r>
              <a:rPr lang="en" sz="1300" u="sng">
                <a:solidFill>
                  <a:schemeClr val="lt1"/>
                </a:solidFill>
              </a:rPr>
              <a:t>Energy</a:t>
            </a:r>
            <a:r>
              <a:rPr lang="en" sz="1300">
                <a:solidFill>
                  <a:schemeClr val="lt1"/>
                </a:solidFill>
              </a:rPr>
              <a:t> </a:t>
            </a:r>
            <a:r>
              <a:rPr lang="en" sz="1300">
                <a:solidFill>
                  <a:schemeClr val="lt1"/>
                </a:solidFill>
              </a:rPr>
              <a:t>and </a:t>
            </a:r>
            <a:r>
              <a:rPr lang="en" sz="1300" u="sng">
                <a:solidFill>
                  <a:schemeClr val="lt1"/>
                </a:solidFill>
              </a:rPr>
              <a:t>Consumer Staples</a:t>
            </a:r>
            <a:r>
              <a:rPr lang="en" sz="1300">
                <a:solidFill>
                  <a:schemeClr val="lt1"/>
                </a:solidFill>
              </a:rPr>
              <a:t> have the highest ratings, with </a:t>
            </a:r>
            <a:r>
              <a:rPr lang="en" sz="1300" u="sng">
                <a:solidFill>
                  <a:schemeClr val="lt1"/>
                </a:solidFill>
              </a:rPr>
              <a:t>78</a:t>
            </a:r>
            <a:r>
              <a:rPr lang="en" sz="1300" u="sng">
                <a:solidFill>
                  <a:schemeClr val="lt1"/>
                </a:solidFill>
              </a:rPr>
              <a:t>% and 73% of Buy or Hold</a:t>
            </a:r>
            <a:r>
              <a:rPr lang="en" sz="1300">
                <a:solidFill>
                  <a:schemeClr val="lt1"/>
                </a:solidFill>
              </a:rPr>
              <a:t> respectively. O</a:t>
            </a:r>
            <a:r>
              <a:rPr lang="en" sz="1300">
                <a:solidFill>
                  <a:schemeClr val="lt1"/>
                </a:solidFill>
              </a:rPr>
              <a:t>n the other hand, sectors like </a:t>
            </a:r>
            <a:r>
              <a:rPr lang="en" sz="1300" u="sng">
                <a:solidFill>
                  <a:schemeClr val="lt1"/>
                </a:solidFill>
              </a:rPr>
              <a:t>Technology or Healthcare</a:t>
            </a:r>
            <a:r>
              <a:rPr lang="en" sz="1300">
                <a:solidFill>
                  <a:schemeClr val="lt1"/>
                </a:solidFill>
              </a:rPr>
              <a:t> have the lowest ratings, with a </a:t>
            </a:r>
            <a:r>
              <a:rPr lang="en" sz="1300" u="sng">
                <a:solidFill>
                  <a:schemeClr val="lt1"/>
                </a:solidFill>
              </a:rPr>
              <a:t>38</a:t>
            </a:r>
            <a:r>
              <a:rPr lang="en" sz="1300" u="sng">
                <a:solidFill>
                  <a:schemeClr val="lt1"/>
                </a:solidFill>
              </a:rPr>
              <a:t>% and 39% of Buy or Hold</a:t>
            </a:r>
            <a:r>
              <a:rPr lang="en" sz="1300">
                <a:solidFill>
                  <a:schemeClr val="lt1"/>
                </a:solidFill>
              </a:rPr>
              <a:t> respectively.</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en" sz="1300">
                <a:solidFill>
                  <a:schemeClr val="lt1"/>
                </a:solidFill>
              </a:rPr>
              <a:t>   All sectors have at least 50% of Buy or Hold ratings, except for Technology, Industrials and Healthcare, although Industrials only has 13% of “Sell” rating, the biggest number is on “Underperform” (with 44%, total of 33).</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t/>
            </a:r>
            <a:endParaRPr sz="1300">
              <a:solidFill>
                <a:schemeClr val="lt1"/>
              </a:solidFill>
            </a:endParaRPr>
          </a:p>
        </p:txBody>
      </p:sp>
      <p:pic>
        <p:nvPicPr>
          <p:cNvPr id="576" name="Google Shape;576;p34"/>
          <p:cNvPicPr preferRelativeResize="0"/>
          <p:nvPr/>
        </p:nvPicPr>
        <p:blipFill>
          <a:blip r:embed="rId17">
            <a:alphaModFix/>
          </a:blip>
          <a:stretch>
            <a:fillRect/>
          </a:stretch>
        </p:blipFill>
        <p:spPr>
          <a:xfrm>
            <a:off x="770100" y="617775"/>
            <a:ext cx="7603778" cy="29284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grpSp>
        <p:nvGrpSpPr>
          <p:cNvPr id="581" name="Google Shape;581;p35"/>
          <p:cNvGrpSpPr/>
          <p:nvPr/>
        </p:nvGrpSpPr>
        <p:grpSpPr>
          <a:xfrm>
            <a:off x="0" y="-2"/>
            <a:ext cx="9144000" cy="444000"/>
            <a:chOff x="0" y="-2"/>
            <a:chExt cx="9144000" cy="444000"/>
          </a:xfrm>
        </p:grpSpPr>
        <p:sp>
          <p:nvSpPr>
            <p:cNvPr id="582" name="Google Shape;582;p35"/>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83" name="Google Shape;583;p35">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584" name="Google Shape;584;p35"/>
            <p:cNvGrpSpPr/>
            <p:nvPr/>
          </p:nvGrpSpPr>
          <p:grpSpPr>
            <a:xfrm>
              <a:off x="4687985" y="24102"/>
              <a:ext cx="1396538" cy="392100"/>
              <a:chOff x="4383185" y="1555373"/>
              <a:chExt cx="1396538" cy="392100"/>
            </a:xfrm>
          </p:grpSpPr>
          <p:pic>
            <p:nvPicPr>
              <p:cNvPr id="585" name="Google Shape;585;p35"/>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586" name="Google Shape;586;p35"/>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Sectors Analysis</a:t>
                </a:r>
                <a:endParaRPr b="1" sz="1279">
                  <a:solidFill>
                    <a:srgbClr val="FFFFFF"/>
                  </a:solidFill>
                  <a:latin typeface="Poppins"/>
                  <a:ea typeface="Poppins"/>
                  <a:cs typeface="Poppins"/>
                  <a:sym typeface="Poppins"/>
                </a:endParaRPr>
              </a:p>
            </p:txBody>
          </p:sp>
          <p:pic>
            <p:nvPicPr>
              <p:cNvPr id="587" name="Google Shape;587;p35"/>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588" name="Google Shape;588;p35"/>
            <p:cNvGrpSpPr/>
            <p:nvPr/>
          </p:nvGrpSpPr>
          <p:grpSpPr>
            <a:xfrm>
              <a:off x="2647516" y="26441"/>
              <a:ext cx="421800" cy="392100"/>
              <a:chOff x="3090174" y="207925"/>
              <a:chExt cx="421800" cy="392100"/>
            </a:xfrm>
          </p:grpSpPr>
          <p:pic>
            <p:nvPicPr>
              <p:cNvPr id="589" name="Google Shape;589;p35"/>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590" name="Google Shape;590;p35">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591" name="Google Shape;591;p35"/>
            <p:cNvGrpSpPr/>
            <p:nvPr/>
          </p:nvGrpSpPr>
          <p:grpSpPr>
            <a:xfrm>
              <a:off x="3173082" y="26441"/>
              <a:ext cx="421800" cy="392100"/>
              <a:chOff x="3601198" y="207925"/>
              <a:chExt cx="421800" cy="392100"/>
            </a:xfrm>
          </p:grpSpPr>
          <p:pic>
            <p:nvPicPr>
              <p:cNvPr id="592" name="Google Shape;592;p35"/>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593" name="Google Shape;593;p35">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594" name="Google Shape;594;p35"/>
            <p:cNvGrpSpPr/>
            <p:nvPr/>
          </p:nvGrpSpPr>
          <p:grpSpPr>
            <a:xfrm>
              <a:off x="3676838" y="26441"/>
              <a:ext cx="421800" cy="392100"/>
              <a:chOff x="4112225" y="207925"/>
              <a:chExt cx="421800" cy="392100"/>
            </a:xfrm>
          </p:grpSpPr>
          <p:pic>
            <p:nvPicPr>
              <p:cNvPr id="595" name="Google Shape;595;p35"/>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596" name="Google Shape;596;p35">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597" name="Google Shape;597;p35"/>
            <p:cNvGrpSpPr/>
            <p:nvPr/>
          </p:nvGrpSpPr>
          <p:grpSpPr>
            <a:xfrm>
              <a:off x="4182167" y="27791"/>
              <a:ext cx="421800" cy="389400"/>
              <a:chOff x="4646638" y="209275"/>
              <a:chExt cx="421800" cy="389400"/>
            </a:xfrm>
          </p:grpSpPr>
          <p:pic>
            <p:nvPicPr>
              <p:cNvPr id="598" name="Google Shape;598;p35"/>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599" name="Google Shape;599;p35">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600" name="Google Shape;600;p35"/>
          <p:cNvSpPr txBox="1"/>
          <p:nvPr/>
        </p:nvSpPr>
        <p:spPr>
          <a:xfrm>
            <a:off x="0" y="3936325"/>
            <a:ext cx="9144000" cy="1113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a:t>
            </a:r>
            <a:r>
              <a:rPr lang="en" sz="1300" u="sng">
                <a:solidFill>
                  <a:schemeClr val="lt1"/>
                </a:solidFill>
              </a:rPr>
              <a:t>Technology</a:t>
            </a:r>
            <a:r>
              <a:rPr lang="en" sz="1300">
                <a:solidFill>
                  <a:schemeClr val="lt1"/>
                </a:solidFill>
              </a:rPr>
              <a:t> stands out as the </a:t>
            </a:r>
            <a:r>
              <a:rPr lang="en" sz="1300" u="sng">
                <a:solidFill>
                  <a:schemeClr val="lt1"/>
                </a:solidFill>
              </a:rPr>
              <a:t>most expensive (9.55 multiple)</a:t>
            </a:r>
            <a:r>
              <a:rPr lang="en" sz="1300">
                <a:solidFill>
                  <a:schemeClr val="lt1"/>
                </a:solidFill>
              </a:rPr>
              <a:t>, highlighting the low Revenue of the sector for its current price, but reflecting strong growth optimism.</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None/>
            </a:pPr>
            <a:r>
              <a:rPr lang="en" sz="1300">
                <a:solidFill>
                  <a:schemeClr val="lt1"/>
                </a:solidFill>
              </a:rPr>
              <a:t>   </a:t>
            </a:r>
            <a:r>
              <a:rPr lang="en" sz="1300" u="sng">
                <a:solidFill>
                  <a:schemeClr val="lt1"/>
                </a:solidFill>
              </a:rPr>
              <a:t>Consumer </a:t>
            </a:r>
            <a:r>
              <a:rPr lang="en" sz="1300" u="sng">
                <a:solidFill>
                  <a:schemeClr val="lt1"/>
                </a:solidFill>
              </a:rPr>
              <a:t>Staples (2.69), Materials (3.16), and Energy (3.87) sectors are the cheapest</a:t>
            </a:r>
            <a:r>
              <a:rPr lang="en" sz="1300">
                <a:solidFill>
                  <a:schemeClr val="lt1"/>
                </a:solidFill>
              </a:rPr>
              <a:t>, signaling potential value opportunities if markets rotate toward cyclicals or defensive names.</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p:txBody>
      </p:sp>
      <p:pic>
        <p:nvPicPr>
          <p:cNvPr id="601" name="Google Shape;601;p35"/>
          <p:cNvPicPr preferRelativeResize="0"/>
          <p:nvPr/>
        </p:nvPicPr>
        <p:blipFill>
          <a:blip r:embed="rId17">
            <a:alphaModFix/>
          </a:blip>
          <a:stretch>
            <a:fillRect/>
          </a:stretch>
        </p:blipFill>
        <p:spPr>
          <a:xfrm>
            <a:off x="767274" y="495374"/>
            <a:ext cx="7609452" cy="33937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grpSp>
        <p:nvGrpSpPr>
          <p:cNvPr id="606" name="Google Shape;606;p36"/>
          <p:cNvGrpSpPr/>
          <p:nvPr/>
        </p:nvGrpSpPr>
        <p:grpSpPr>
          <a:xfrm>
            <a:off x="0" y="-2"/>
            <a:ext cx="9144000" cy="444000"/>
            <a:chOff x="0" y="-2"/>
            <a:chExt cx="9144000" cy="444000"/>
          </a:xfrm>
        </p:grpSpPr>
        <p:sp>
          <p:nvSpPr>
            <p:cNvPr id="607" name="Google Shape;607;p36"/>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08" name="Google Shape;608;p36">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609" name="Google Shape;609;p36"/>
            <p:cNvGrpSpPr/>
            <p:nvPr/>
          </p:nvGrpSpPr>
          <p:grpSpPr>
            <a:xfrm>
              <a:off x="4687985" y="24102"/>
              <a:ext cx="1396538" cy="392100"/>
              <a:chOff x="4383185" y="1555373"/>
              <a:chExt cx="1396538" cy="392100"/>
            </a:xfrm>
          </p:grpSpPr>
          <p:pic>
            <p:nvPicPr>
              <p:cNvPr id="610" name="Google Shape;610;p36"/>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611" name="Google Shape;611;p36"/>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Sectors Analysis</a:t>
                </a:r>
                <a:endParaRPr b="1" sz="1279">
                  <a:solidFill>
                    <a:srgbClr val="FFFFFF"/>
                  </a:solidFill>
                  <a:latin typeface="Poppins"/>
                  <a:ea typeface="Poppins"/>
                  <a:cs typeface="Poppins"/>
                  <a:sym typeface="Poppins"/>
                </a:endParaRPr>
              </a:p>
            </p:txBody>
          </p:sp>
          <p:pic>
            <p:nvPicPr>
              <p:cNvPr id="612" name="Google Shape;612;p36"/>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613" name="Google Shape;613;p36"/>
            <p:cNvGrpSpPr/>
            <p:nvPr/>
          </p:nvGrpSpPr>
          <p:grpSpPr>
            <a:xfrm>
              <a:off x="2647516" y="26441"/>
              <a:ext cx="421800" cy="392100"/>
              <a:chOff x="3090174" y="207925"/>
              <a:chExt cx="421800" cy="392100"/>
            </a:xfrm>
          </p:grpSpPr>
          <p:pic>
            <p:nvPicPr>
              <p:cNvPr id="614" name="Google Shape;614;p36"/>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15" name="Google Shape;615;p36">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616" name="Google Shape;616;p36"/>
            <p:cNvGrpSpPr/>
            <p:nvPr/>
          </p:nvGrpSpPr>
          <p:grpSpPr>
            <a:xfrm>
              <a:off x="3173082" y="26441"/>
              <a:ext cx="421800" cy="392100"/>
              <a:chOff x="3601198" y="207925"/>
              <a:chExt cx="421800" cy="392100"/>
            </a:xfrm>
          </p:grpSpPr>
          <p:pic>
            <p:nvPicPr>
              <p:cNvPr id="617" name="Google Shape;617;p36"/>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618" name="Google Shape;618;p36">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619" name="Google Shape;619;p36"/>
            <p:cNvGrpSpPr/>
            <p:nvPr/>
          </p:nvGrpSpPr>
          <p:grpSpPr>
            <a:xfrm>
              <a:off x="3676838" y="26441"/>
              <a:ext cx="421800" cy="392100"/>
              <a:chOff x="4112225" y="207925"/>
              <a:chExt cx="421800" cy="392100"/>
            </a:xfrm>
          </p:grpSpPr>
          <p:pic>
            <p:nvPicPr>
              <p:cNvPr id="620" name="Google Shape;620;p36"/>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621" name="Google Shape;621;p36">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622" name="Google Shape;622;p36"/>
            <p:cNvGrpSpPr/>
            <p:nvPr/>
          </p:nvGrpSpPr>
          <p:grpSpPr>
            <a:xfrm>
              <a:off x="4182167" y="27791"/>
              <a:ext cx="421800" cy="389400"/>
              <a:chOff x="4646638" y="209275"/>
              <a:chExt cx="421800" cy="389400"/>
            </a:xfrm>
          </p:grpSpPr>
          <p:pic>
            <p:nvPicPr>
              <p:cNvPr id="623" name="Google Shape;623;p36"/>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624" name="Google Shape;624;p36">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pic>
        <p:nvPicPr>
          <p:cNvPr id="625" name="Google Shape;625;p36"/>
          <p:cNvPicPr preferRelativeResize="0"/>
          <p:nvPr/>
        </p:nvPicPr>
        <p:blipFill>
          <a:blip r:embed="rId17">
            <a:alphaModFix/>
          </a:blip>
          <a:stretch>
            <a:fillRect/>
          </a:stretch>
        </p:blipFill>
        <p:spPr>
          <a:xfrm>
            <a:off x="1703560" y="503479"/>
            <a:ext cx="5736927" cy="2589025"/>
          </a:xfrm>
          <a:prstGeom prst="rect">
            <a:avLst/>
          </a:prstGeom>
          <a:noFill/>
          <a:ln>
            <a:noFill/>
          </a:ln>
        </p:spPr>
      </p:pic>
      <p:sp>
        <p:nvSpPr>
          <p:cNvPr id="626" name="Google Shape;626;p36"/>
          <p:cNvSpPr txBox="1"/>
          <p:nvPr/>
        </p:nvSpPr>
        <p:spPr>
          <a:xfrm>
            <a:off x="25" y="3183449"/>
            <a:ext cx="9144000" cy="18813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Technology</a:t>
            </a:r>
            <a:r>
              <a:rPr lang="en" sz="1200">
                <a:solidFill>
                  <a:schemeClr val="lt1"/>
                </a:solidFill>
              </a:rPr>
              <a:t> has the </a:t>
            </a:r>
            <a:r>
              <a:rPr lang="en" sz="1200" u="sng">
                <a:solidFill>
                  <a:schemeClr val="lt1"/>
                </a:solidFill>
              </a:rPr>
              <a:t>lowest</a:t>
            </a:r>
            <a:r>
              <a:rPr lang="en" sz="1200">
                <a:solidFill>
                  <a:schemeClr val="lt1"/>
                </a:solidFill>
              </a:rPr>
              <a:t> Net Cash to Market Cap ratio, with </a:t>
            </a:r>
            <a:r>
              <a:rPr lang="en" sz="1200" u="sng">
                <a:solidFill>
                  <a:schemeClr val="lt1"/>
                </a:solidFill>
              </a:rPr>
              <a:t>only -6.81%</a:t>
            </a:r>
            <a:r>
              <a:rPr lang="en" sz="1200">
                <a:solidFill>
                  <a:schemeClr val="lt1"/>
                </a:solidFill>
              </a:rPr>
              <a:t>, highlighting that it does deserve a premium for not needing to fund </a:t>
            </a:r>
            <a:r>
              <a:rPr lang="en" sz="1200">
                <a:solidFill>
                  <a:schemeClr val="lt1"/>
                </a:solidFill>
              </a:rPr>
              <a:t>its</a:t>
            </a:r>
            <a:r>
              <a:rPr lang="en" sz="1200">
                <a:solidFill>
                  <a:schemeClr val="lt1"/>
                </a:solidFill>
              </a:rPr>
              <a:t> growth through debt.</a:t>
            </a:r>
            <a:br>
              <a:rPr lang="en" sz="1200">
                <a:solidFill>
                  <a:schemeClr val="lt1"/>
                </a:solidFill>
              </a:rPr>
            </a:b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Utilities</a:t>
            </a:r>
            <a:r>
              <a:rPr lang="en" sz="1200">
                <a:solidFill>
                  <a:schemeClr val="lt1"/>
                </a:solidFill>
              </a:rPr>
              <a:t> have the </a:t>
            </a:r>
            <a:r>
              <a:rPr lang="en" sz="1200" u="sng">
                <a:solidFill>
                  <a:schemeClr val="lt1"/>
                </a:solidFill>
              </a:rPr>
              <a:t>highest ratio by far (82.09%)</a:t>
            </a:r>
            <a:r>
              <a:rPr lang="en" sz="1200">
                <a:solidFill>
                  <a:schemeClr val="lt1"/>
                </a:solidFill>
              </a:rPr>
              <a:t>, confirming their reliance on debt to fund infrastructure and steady dividends.</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Consumer sectors (Staples &amp; Discretionary)</a:t>
            </a:r>
            <a:r>
              <a:rPr lang="en" sz="1200">
                <a:solidFill>
                  <a:schemeClr val="lt1"/>
                </a:solidFill>
              </a:rPr>
              <a:t> show </a:t>
            </a:r>
            <a:r>
              <a:rPr lang="en" sz="1200" u="sng">
                <a:solidFill>
                  <a:schemeClr val="lt1"/>
                </a:solidFill>
              </a:rPr>
              <a:t>moderate-to-high leverage, 34.90% and 38.62%</a:t>
            </a:r>
            <a:r>
              <a:rPr lang="en" sz="1200">
                <a:solidFill>
                  <a:schemeClr val="lt1"/>
                </a:solidFill>
              </a:rPr>
              <a:t> Net Cash to market Cap respectively.</a:t>
            </a:r>
            <a:br>
              <a:rPr lang="en" sz="1200">
                <a:solidFill>
                  <a:schemeClr val="lt1"/>
                </a:solidFill>
              </a:rPr>
            </a:b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Energy and Materials</a:t>
            </a:r>
            <a:r>
              <a:rPr lang="en" sz="1200">
                <a:solidFill>
                  <a:schemeClr val="lt1"/>
                </a:solidFill>
              </a:rPr>
              <a:t> have </a:t>
            </a:r>
            <a:r>
              <a:rPr lang="en" sz="1200" u="sng">
                <a:solidFill>
                  <a:schemeClr val="lt1"/>
                </a:solidFill>
              </a:rPr>
              <a:t>moderate ratios (28.75% and 25.75%)</a:t>
            </a:r>
            <a:r>
              <a:rPr lang="en" sz="1200">
                <a:solidFill>
                  <a:schemeClr val="lt1"/>
                </a:solidFill>
              </a:rPr>
              <a:t> but still below average despite having cyclical earnings.</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None/>
            </a:pPr>
            <a:r>
              <a:t/>
            </a:r>
            <a:endParaRPr sz="1200" u="sng">
              <a:solidFill>
                <a:schemeClr val="lt1"/>
              </a:solidFill>
            </a:endParaRPr>
          </a:p>
          <a:p>
            <a:pPr indent="0" lvl="0" marL="0" rtl="0" algn="l">
              <a:spcBef>
                <a:spcPts val="0"/>
              </a:spcBef>
              <a:spcAft>
                <a:spcPts val="0"/>
              </a:spcAft>
              <a:buNone/>
            </a:pPr>
            <a:r>
              <a:t/>
            </a:r>
            <a:endParaRPr sz="1200" u="sng">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37"/>
          <p:cNvGrpSpPr/>
          <p:nvPr/>
        </p:nvGrpSpPr>
        <p:grpSpPr>
          <a:xfrm>
            <a:off x="0" y="-2"/>
            <a:ext cx="9144000" cy="444000"/>
            <a:chOff x="0" y="-2"/>
            <a:chExt cx="9144000" cy="444000"/>
          </a:xfrm>
        </p:grpSpPr>
        <p:sp>
          <p:nvSpPr>
            <p:cNvPr id="632" name="Google Shape;632;p37"/>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33" name="Google Shape;633;p37">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634" name="Google Shape;634;p37"/>
            <p:cNvGrpSpPr/>
            <p:nvPr/>
          </p:nvGrpSpPr>
          <p:grpSpPr>
            <a:xfrm>
              <a:off x="4687985" y="24102"/>
              <a:ext cx="1396538" cy="392100"/>
              <a:chOff x="4383185" y="1555373"/>
              <a:chExt cx="1396538" cy="392100"/>
            </a:xfrm>
          </p:grpSpPr>
          <p:pic>
            <p:nvPicPr>
              <p:cNvPr id="635" name="Google Shape;635;p37"/>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636" name="Google Shape;636;p37"/>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Sectors Analysis</a:t>
                </a:r>
                <a:endParaRPr b="1" sz="1279">
                  <a:solidFill>
                    <a:srgbClr val="FFFFFF"/>
                  </a:solidFill>
                  <a:latin typeface="Poppins"/>
                  <a:ea typeface="Poppins"/>
                  <a:cs typeface="Poppins"/>
                  <a:sym typeface="Poppins"/>
                </a:endParaRPr>
              </a:p>
            </p:txBody>
          </p:sp>
          <p:pic>
            <p:nvPicPr>
              <p:cNvPr id="637" name="Google Shape;637;p37"/>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638" name="Google Shape;638;p37"/>
            <p:cNvGrpSpPr/>
            <p:nvPr/>
          </p:nvGrpSpPr>
          <p:grpSpPr>
            <a:xfrm>
              <a:off x="2647516" y="26441"/>
              <a:ext cx="421800" cy="392100"/>
              <a:chOff x="3090174" y="207925"/>
              <a:chExt cx="421800" cy="392100"/>
            </a:xfrm>
          </p:grpSpPr>
          <p:pic>
            <p:nvPicPr>
              <p:cNvPr id="639" name="Google Shape;639;p37"/>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40" name="Google Shape;640;p37">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641" name="Google Shape;641;p37"/>
            <p:cNvGrpSpPr/>
            <p:nvPr/>
          </p:nvGrpSpPr>
          <p:grpSpPr>
            <a:xfrm>
              <a:off x="3173082" y="26441"/>
              <a:ext cx="421800" cy="392100"/>
              <a:chOff x="3601198" y="207925"/>
              <a:chExt cx="421800" cy="392100"/>
            </a:xfrm>
          </p:grpSpPr>
          <p:pic>
            <p:nvPicPr>
              <p:cNvPr id="642" name="Google Shape;642;p37"/>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643" name="Google Shape;643;p37">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644" name="Google Shape;644;p37"/>
            <p:cNvGrpSpPr/>
            <p:nvPr/>
          </p:nvGrpSpPr>
          <p:grpSpPr>
            <a:xfrm>
              <a:off x="3676838" y="26441"/>
              <a:ext cx="421800" cy="392100"/>
              <a:chOff x="4112225" y="207925"/>
              <a:chExt cx="421800" cy="392100"/>
            </a:xfrm>
          </p:grpSpPr>
          <p:pic>
            <p:nvPicPr>
              <p:cNvPr id="645" name="Google Shape;645;p37"/>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646" name="Google Shape;646;p37">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647" name="Google Shape;647;p37"/>
            <p:cNvGrpSpPr/>
            <p:nvPr/>
          </p:nvGrpSpPr>
          <p:grpSpPr>
            <a:xfrm>
              <a:off x="4182167" y="27791"/>
              <a:ext cx="421800" cy="389400"/>
              <a:chOff x="4646638" y="209275"/>
              <a:chExt cx="421800" cy="389400"/>
            </a:xfrm>
          </p:grpSpPr>
          <p:pic>
            <p:nvPicPr>
              <p:cNvPr id="648" name="Google Shape;648;p37"/>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649" name="Google Shape;649;p37">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650" name="Google Shape;650;p37"/>
          <p:cNvSpPr txBox="1"/>
          <p:nvPr/>
        </p:nvSpPr>
        <p:spPr>
          <a:xfrm>
            <a:off x="0" y="3075100"/>
            <a:ext cx="9144000" cy="197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1"/>
                </a:solidFill>
              </a:rPr>
              <a:t>   The </a:t>
            </a:r>
            <a:r>
              <a:rPr lang="en" sz="1200" u="sng">
                <a:solidFill>
                  <a:schemeClr val="lt1"/>
                </a:solidFill>
              </a:rPr>
              <a:t>Technology</a:t>
            </a:r>
            <a:r>
              <a:rPr lang="en" sz="1200">
                <a:solidFill>
                  <a:schemeClr val="lt1"/>
                </a:solidFill>
              </a:rPr>
              <a:t> sector is </a:t>
            </a:r>
            <a:r>
              <a:rPr lang="en" sz="1200" u="sng">
                <a:solidFill>
                  <a:schemeClr val="lt1"/>
                </a:solidFill>
              </a:rPr>
              <a:t>very expensive</a:t>
            </a:r>
            <a:r>
              <a:rPr lang="en" sz="1200">
                <a:solidFill>
                  <a:schemeClr val="lt1"/>
                </a:solidFill>
              </a:rPr>
              <a:t> compared to all others, given </a:t>
            </a:r>
            <a:r>
              <a:rPr lang="en" sz="1200">
                <a:solidFill>
                  <a:schemeClr val="lt1"/>
                </a:solidFill>
              </a:rPr>
              <a:t>its</a:t>
            </a:r>
            <a:r>
              <a:rPr lang="en" sz="1200">
                <a:solidFill>
                  <a:schemeClr val="lt1"/>
                </a:solidFill>
              </a:rPr>
              <a:t> </a:t>
            </a:r>
            <a:r>
              <a:rPr lang="en" sz="1200" u="sng">
                <a:solidFill>
                  <a:schemeClr val="lt1"/>
                </a:solidFill>
              </a:rPr>
              <a:t>current Price, Sales and Earnings</a:t>
            </a:r>
            <a:r>
              <a:rPr lang="en" sz="1200">
                <a:solidFill>
                  <a:schemeClr val="lt1"/>
                </a:solidFill>
              </a:rPr>
              <a:t>, with a </a:t>
            </a:r>
            <a:r>
              <a:rPr lang="en" sz="1200" u="sng">
                <a:solidFill>
                  <a:schemeClr val="lt1"/>
                </a:solidFill>
              </a:rPr>
              <a:t>52.06 P/E</a:t>
            </a:r>
            <a:r>
              <a:rPr lang="en" sz="1200">
                <a:solidFill>
                  <a:schemeClr val="lt1"/>
                </a:solidFill>
              </a:rPr>
              <a:t> Ratio and a </a:t>
            </a:r>
            <a:r>
              <a:rPr lang="en" sz="1200" u="sng">
                <a:solidFill>
                  <a:schemeClr val="lt1"/>
                </a:solidFill>
              </a:rPr>
              <a:t>9.33 P/S Ratio</a:t>
            </a:r>
            <a:r>
              <a:rPr lang="en" sz="1200">
                <a:solidFill>
                  <a:schemeClr val="lt1"/>
                </a:solidFill>
              </a:rPr>
              <a:t>.</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Consumer Staples and Materials</a:t>
            </a:r>
            <a:r>
              <a:rPr lang="en" sz="1200">
                <a:solidFill>
                  <a:schemeClr val="lt1"/>
                </a:solidFill>
              </a:rPr>
              <a:t> are the </a:t>
            </a:r>
            <a:r>
              <a:rPr lang="en" sz="1200" u="sng">
                <a:solidFill>
                  <a:schemeClr val="lt1"/>
                </a:solidFill>
              </a:rPr>
              <a:t>cheapest</a:t>
            </a:r>
            <a:r>
              <a:rPr lang="en" sz="1200">
                <a:solidFill>
                  <a:schemeClr val="lt1"/>
                </a:solidFill>
              </a:rPr>
              <a:t> sectors based on </a:t>
            </a:r>
            <a:r>
              <a:rPr lang="en" sz="1200" u="sng">
                <a:solidFill>
                  <a:schemeClr val="lt1"/>
                </a:solidFill>
              </a:rPr>
              <a:t>Earnings and Sales</a:t>
            </a:r>
            <a:r>
              <a:rPr lang="en" sz="1200">
                <a:solidFill>
                  <a:schemeClr val="lt1"/>
                </a:solidFill>
              </a:rPr>
              <a:t>, with a 19.97 and 22.16 P/E Ratio respectively and a P/S Ratio lower than 3 in both cases.</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Energy and Utilities appear undervalued</a:t>
            </a:r>
            <a:r>
              <a:rPr lang="en" sz="1200">
                <a:solidFill>
                  <a:schemeClr val="lt1"/>
                </a:solidFill>
              </a:rPr>
              <a:t> compared to others, offering </a:t>
            </a:r>
            <a:r>
              <a:rPr lang="en" sz="1200" u="sng">
                <a:solidFill>
                  <a:schemeClr val="lt1"/>
                </a:solidFill>
              </a:rPr>
              <a:t>potential value</a:t>
            </a:r>
            <a:r>
              <a:rPr lang="en" sz="1200">
                <a:solidFill>
                  <a:schemeClr val="lt1"/>
                </a:solidFill>
              </a:rPr>
              <a:t> plays </a:t>
            </a:r>
            <a:r>
              <a:rPr lang="en" sz="1200" u="sng">
                <a:solidFill>
                  <a:schemeClr val="lt1"/>
                </a:solidFill>
              </a:rPr>
              <a:t>if earnings hold</a:t>
            </a:r>
            <a:r>
              <a:rPr lang="en" sz="1200">
                <a:solidFill>
                  <a:schemeClr val="lt1"/>
                </a:solidFill>
              </a:rPr>
              <a:t>.</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Healthcare, Industrials, Consumer Discretionary and Communication Services</a:t>
            </a:r>
            <a:r>
              <a:rPr lang="en" sz="1200">
                <a:solidFill>
                  <a:schemeClr val="lt1"/>
                </a:solidFill>
              </a:rPr>
              <a:t> occupy a </a:t>
            </a:r>
            <a:r>
              <a:rPr lang="en" sz="1200" u="sng">
                <a:solidFill>
                  <a:schemeClr val="lt1"/>
                </a:solidFill>
              </a:rPr>
              <a:t>middle ground</a:t>
            </a:r>
            <a:r>
              <a:rPr lang="en" sz="1200">
                <a:solidFill>
                  <a:schemeClr val="lt1"/>
                </a:solidFill>
              </a:rPr>
              <a:t>, with </a:t>
            </a:r>
            <a:r>
              <a:rPr lang="en" sz="1200" u="sng">
                <a:solidFill>
                  <a:schemeClr val="lt1"/>
                </a:solidFill>
              </a:rPr>
              <a:t>Communication Services</a:t>
            </a:r>
            <a:r>
              <a:rPr lang="en" sz="1200">
                <a:solidFill>
                  <a:schemeClr val="lt1"/>
                </a:solidFill>
              </a:rPr>
              <a:t> being the most </a:t>
            </a:r>
            <a:r>
              <a:rPr lang="en" sz="1200" u="sng">
                <a:solidFill>
                  <a:schemeClr val="lt1"/>
                </a:solidFill>
              </a:rPr>
              <a:t>expensive</a:t>
            </a:r>
            <a:r>
              <a:rPr lang="en" sz="1200">
                <a:solidFill>
                  <a:schemeClr val="lt1"/>
                </a:solidFill>
              </a:rPr>
              <a:t> of the group with a </a:t>
            </a:r>
            <a:r>
              <a:rPr lang="en" sz="1200" u="sng">
                <a:solidFill>
                  <a:schemeClr val="lt1"/>
                </a:solidFill>
              </a:rPr>
              <a:t>32.19 P/E Ratio</a:t>
            </a:r>
            <a:r>
              <a:rPr lang="en" sz="1200">
                <a:solidFill>
                  <a:schemeClr val="lt1"/>
                </a:solidFill>
              </a:rPr>
              <a:t> and </a:t>
            </a:r>
            <a:r>
              <a:rPr lang="en" sz="1200" u="sng">
                <a:solidFill>
                  <a:schemeClr val="lt1"/>
                </a:solidFill>
              </a:rPr>
              <a:t>5.31 P/S Ratio</a:t>
            </a:r>
            <a:r>
              <a:rPr lang="en" sz="1200">
                <a:solidFill>
                  <a:schemeClr val="lt1"/>
                </a:solidFill>
              </a:rPr>
              <a:t>.</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None/>
            </a:pPr>
            <a:r>
              <a:t/>
            </a:r>
            <a:endParaRPr sz="1200" u="sng">
              <a:solidFill>
                <a:schemeClr val="lt1"/>
              </a:solidFill>
            </a:endParaRPr>
          </a:p>
          <a:p>
            <a:pPr indent="0" lvl="0" marL="0" rtl="0" algn="l">
              <a:spcBef>
                <a:spcPts val="0"/>
              </a:spcBef>
              <a:spcAft>
                <a:spcPts val="0"/>
              </a:spcAft>
              <a:buNone/>
            </a:pPr>
            <a:r>
              <a:t/>
            </a:r>
            <a:endParaRPr sz="1200" u="sng">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pic>
        <p:nvPicPr>
          <p:cNvPr id="651" name="Google Shape;651;p37"/>
          <p:cNvPicPr preferRelativeResize="0"/>
          <p:nvPr/>
        </p:nvPicPr>
        <p:blipFill>
          <a:blip r:embed="rId17">
            <a:alphaModFix/>
          </a:blip>
          <a:stretch>
            <a:fillRect/>
          </a:stretch>
        </p:blipFill>
        <p:spPr>
          <a:xfrm>
            <a:off x="1827125" y="468885"/>
            <a:ext cx="5489756" cy="25656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grpSp>
        <p:nvGrpSpPr>
          <p:cNvPr id="656" name="Google Shape;656;p38"/>
          <p:cNvGrpSpPr/>
          <p:nvPr/>
        </p:nvGrpSpPr>
        <p:grpSpPr>
          <a:xfrm>
            <a:off x="0" y="-2"/>
            <a:ext cx="9144000" cy="444000"/>
            <a:chOff x="0" y="-2"/>
            <a:chExt cx="9144000" cy="444000"/>
          </a:xfrm>
        </p:grpSpPr>
        <p:sp>
          <p:nvSpPr>
            <p:cNvPr id="657" name="Google Shape;657;p38"/>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58" name="Google Shape;658;p38">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659" name="Google Shape;659;p38"/>
            <p:cNvGrpSpPr/>
            <p:nvPr/>
          </p:nvGrpSpPr>
          <p:grpSpPr>
            <a:xfrm>
              <a:off x="4687985" y="24102"/>
              <a:ext cx="1396538" cy="392100"/>
              <a:chOff x="4383185" y="1555373"/>
              <a:chExt cx="1396538" cy="392100"/>
            </a:xfrm>
          </p:grpSpPr>
          <p:pic>
            <p:nvPicPr>
              <p:cNvPr id="660" name="Google Shape;660;p38"/>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661" name="Google Shape;661;p38"/>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Sectors Analysis</a:t>
                </a:r>
                <a:endParaRPr b="1" sz="1279">
                  <a:solidFill>
                    <a:srgbClr val="FFFFFF"/>
                  </a:solidFill>
                  <a:latin typeface="Poppins"/>
                  <a:ea typeface="Poppins"/>
                  <a:cs typeface="Poppins"/>
                  <a:sym typeface="Poppins"/>
                </a:endParaRPr>
              </a:p>
            </p:txBody>
          </p:sp>
          <p:pic>
            <p:nvPicPr>
              <p:cNvPr id="662" name="Google Shape;662;p38"/>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663" name="Google Shape;663;p38"/>
            <p:cNvGrpSpPr/>
            <p:nvPr/>
          </p:nvGrpSpPr>
          <p:grpSpPr>
            <a:xfrm>
              <a:off x="2647516" y="26441"/>
              <a:ext cx="421800" cy="392100"/>
              <a:chOff x="3090174" y="207925"/>
              <a:chExt cx="421800" cy="392100"/>
            </a:xfrm>
          </p:grpSpPr>
          <p:pic>
            <p:nvPicPr>
              <p:cNvPr id="664" name="Google Shape;664;p38"/>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65" name="Google Shape;665;p38">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666" name="Google Shape;666;p38"/>
            <p:cNvGrpSpPr/>
            <p:nvPr/>
          </p:nvGrpSpPr>
          <p:grpSpPr>
            <a:xfrm>
              <a:off x="3173082" y="26441"/>
              <a:ext cx="421800" cy="392100"/>
              <a:chOff x="3601198" y="207925"/>
              <a:chExt cx="421800" cy="392100"/>
            </a:xfrm>
          </p:grpSpPr>
          <p:pic>
            <p:nvPicPr>
              <p:cNvPr id="667" name="Google Shape;667;p38"/>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668" name="Google Shape;668;p38">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669" name="Google Shape;669;p38"/>
            <p:cNvGrpSpPr/>
            <p:nvPr/>
          </p:nvGrpSpPr>
          <p:grpSpPr>
            <a:xfrm>
              <a:off x="3676838" y="26441"/>
              <a:ext cx="421800" cy="392100"/>
              <a:chOff x="4112225" y="207925"/>
              <a:chExt cx="421800" cy="392100"/>
            </a:xfrm>
          </p:grpSpPr>
          <p:pic>
            <p:nvPicPr>
              <p:cNvPr id="670" name="Google Shape;670;p38"/>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671" name="Google Shape;671;p38">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672" name="Google Shape;672;p38"/>
            <p:cNvGrpSpPr/>
            <p:nvPr/>
          </p:nvGrpSpPr>
          <p:grpSpPr>
            <a:xfrm>
              <a:off x="4182167" y="27791"/>
              <a:ext cx="421800" cy="389400"/>
              <a:chOff x="4646638" y="209275"/>
              <a:chExt cx="421800" cy="389400"/>
            </a:xfrm>
          </p:grpSpPr>
          <p:pic>
            <p:nvPicPr>
              <p:cNvPr id="673" name="Google Shape;673;p38"/>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674" name="Google Shape;674;p38">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675" name="Google Shape;675;p38"/>
          <p:cNvSpPr txBox="1"/>
          <p:nvPr/>
        </p:nvSpPr>
        <p:spPr>
          <a:xfrm>
            <a:off x="0" y="2744769"/>
            <a:ext cx="9144000" cy="23121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Based on these metrics that capture </a:t>
            </a:r>
            <a:r>
              <a:rPr lang="en" sz="1200" u="sng">
                <a:solidFill>
                  <a:schemeClr val="lt1"/>
                </a:solidFill>
              </a:rPr>
              <a:t>Revenue, Earnings, FCF and Dividend</a:t>
            </a:r>
            <a:r>
              <a:rPr lang="en" sz="1200">
                <a:solidFill>
                  <a:schemeClr val="lt1"/>
                </a:solidFill>
              </a:rPr>
              <a:t>, </a:t>
            </a:r>
            <a:r>
              <a:rPr lang="en" sz="1200" u="sng">
                <a:solidFill>
                  <a:schemeClr val="lt1"/>
                </a:solidFill>
              </a:rPr>
              <a:t>Energy</a:t>
            </a:r>
            <a:r>
              <a:rPr lang="en" sz="1200">
                <a:solidFill>
                  <a:schemeClr val="lt1"/>
                </a:solidFill>
              </a:rPr>
              <a:t> is the sector that seems the most </a:t>
            </a:r>
            <a:r>
              <a:rPr lang="en" sz="1200" u="sng">
                <a:solidFill>
                  <a:schemeClr val="lt1"/>
                </a:solidFill>
              </a:rPr>
              <a:t>attractive</a:t>
            </a:r>
            <a:r>
              <a:rPr lang="en" sz="1200">
                <a:solidFill>
                  <a:schemeClr val="lt1"/>
                </a:solidFill>
              </a:rPr>
              <a:t>, with every metric, except Div. Growth on the </a:t>
            </a:r>
            <a:r>
              <a:rPr lang="en" sz="1200" u="sng">
                <a:solidFill>
                  <a:schemeClr val="lt1"/>
                </a:solidFill>
              </a:rPr>
              <a:t>top third</a:t>
            </a:r>
            <a:r>
              <a:rPr lang="en" sz="1200">
                <a:solidFill>
                  <a:schemeClr val="lt1"/>
                </a:solidFill>
              </a:rPr>
              <a:t>.</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a:t>
            </a:r>
            <a:r>
              <a:rPr lang="en" sz="1200" u="sng">
                <a:solidFill>
                  <a:schemeClr val="lt1"/>
                </a:solidFill>
              </a:rPr>
              <a:t>Technology and Energy</a:t>
            </a:r>
            <a:r>
              <a:rPr lang="en" sz="1200">
                <a:solidFill>
                  <a:schemeClr val="lt1"/>
                </a:solidFill>
              </a:rPr>
              <a:t> sector top </a:t>
            </a:r>
            <a:r>
              <a:rPr lang="en" sz="1200" u="sng">
                <a:solidFill>
                  <a:schemeClr val="lt1"/>
                </a:solidFill>
              </a:rPr>
              <a:t>Revenue Growth</a:t>
            </a:r>
            <a:r>
              <a:rPr lang="en" sz="1200">
                <a:solidFill>
                  <a:schemeClr val="lt1"/>
                </a:solidFill>
              </a:rPr>
              <a:t>, with </a:t>
            </a:r>
            <a:r>
              <a:rPr lang="en" sz="1200" u="sng">
                <a:solidFill>
                  <a:schemeClr val="lt1"/>
                </a:solidFill>
              </a:rPr>
              <a:t>double digit (+13%)</a:t>
            </a:r>
            <a:r>
              <a:rPr lang="en" sz="1200">
                <a:solidFill>
                  <a:schemeClr val="lt1"/>
                </a:solidFill>
              </a:rPr>
              <a:t>, </a:t>
            </a:r>
            <a:r>
              <a:rPr lang="en" sz="1200" u="sng">
                <a:solidFill>
                  <a:schemeClr val="lt1"/>
                </a:solidFill>
              </a:rPr>
              <a:t>Materials and Consumer Staples</a:t>
            </a:r>
            <a:r>
              <a:rPr lang="en" sz="1200">
                <a:solidFill>
                  <a:schemeClr val="lt1"/>
                </a:solidFill>
              </a:rPr>
              <a:t> were the most </a:t>
            </a:r>
            <a:r>
              <a:rPr lang="en" sz="1200" u="sng">
                <a:solidFill>
                  <a:schemeClr val="lt1"/>
                </a:solidFill>
              </a:rPr>
              <a:t>stagnant, with 0.08% and 2.40%</a:t>
            </a:r>
            <a:r>
              <a:rPr lang="en" sz="1200">
                <a:solidFill>
                  <a:schemeClr val="lt1"/>
                </a:solidFill>
              </a:rPr>
              <a:t> respectively, way below S&amp;P500 average (7.68%).</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a:t>
            </a:r>
            <a:r>
              <a:rPr lang="en" sz="1200" u="sng">
                <a:solidFill>
                  <a:schemeClr val="lt1"/>
                </a:solidFill>
              </a:rPr>
              <a:t>All sectors</a:t>
            </a:r>
            <a:r>
              <a:rPr lang="en" sz="1200">
                <a:solidFill>
                  <a:schemeClr val="lt1"/>
                </a:solidFill>
              </a:rPr>
              <a:t> have </a:t>
            </a:r>
            <a:r>
              <a:rPr lang="en" sz="1200" u="sng">
                <a:solidFill>
                  <a:schemeClr val="lt1"/>
                </a:solidFill>
              </a:rPr>
              <a:t>FCF Margins with double digits</a:t>
            </a:r>
            <a:r>
              <a:rPr lang="en" sz="1200">
                <a:solidFill>
                  <a:schemeClr val="lt1"/>
                </a:solidFill>
              </a:rPr>
              <a:t>, except for </a:t>
            </a:r>
            <a:r>
              <a:rPr lang="en" sz="1200" u="sng">
                <a:solidFill>
                  <a:schemeClr val="lt1"/>
                </a:solidFill>
              </a:rPr>
              <a:t>Utilities and Materials</a:t>
            </a:r>
            <a:r>
              <a:rPr lang="en" sz="1200">
                <a:solidFill>
                  <a:schemeClr val="lt1"/>
                </a:solidFill>
              </a:rPr>
              <a:t>, with </a:t>
            </a:r>
            <a:r>
              <a:rPr lang="en" sz="1200" u="sng">
                <a:solidFill>
                  <a:schemeClr val="lt1"/>
                </a:solidFill>
              </a:rPr>
              <a:t>Utilities being -13.96%</a:t>
            </a:r>
            <a:r>
              <a:rPr lang="en" sz="1200">
                <a:solidFill>
                  <a:schemeClr val="lt1"/>
                </a:solidFill>
              </a:rPr>
              <a:t>, showing some trouble converting Revenue into Cash.</a:t>
            </a:r>
            <a:br>
              <a:rPr lang="en" sz="1200">
                <a:solidFill>
                  <a:schemeClr val="lt1"/>
                </a:solidFill>
              </a:rPr>
            </a:br>
            <a:br>
              <a:rPr lang="en" sz="1200">
                <a:solidFill>
                  <a:schemeClr val="lt1"/>
                </a:solidFill>
              </a:rPr>
            </a:br>
            <a:r>
              <a:rPr lang="en" sz="1200">
                <a:solidFill>
                  <a:schemeClr val="lt1"/>
                </a:solidFill>
              </a:rPr>
              <a:t>   </a:t>
            </a:r>
            <a:r>
              <a:rPr lang="en" sz="1200" u="sng">
                <a:solidFill>
                  <a:schemeClr val="lt1"/>
                </a:solidFill>
              </a:rPr>
              <a:t>Consumer Staples &amp; Discretionary, Energy, Materials and Utilities</a:t>
            </a:r>
            <a:r>
              <a:rPr lang="en" sz="1200">
                <a:solidFill>
                  <a:schemeClr val="lt1"/>
                </a:solidFill>
              </a:rPr>
              <a:t> all have </a:t>
            </a:r>
            <a:r>
              <a:rPr lang="en" sz="1200" u="sng">
                <a:solidFill>
                  <a:schemeClr val="lt1"/>
                </a:solidFill>
              </a:rPr>
              <a:t>Div. Yields close to 3%</a:t>
            </a:r>
            <a:r>
              <a:rPr lang="en" sz="1200">
                <a:solidFill>
                  <a:schemeClr val="lt1"/>
                </a:solidFill>
              </a:rPr>
              <a:t>, but the </a:t>
            </a:r>
            <a:r>
              <a:rPr lang="en" sz="1200" u="sng">
                <a:solidFill>
                  <a:schemeClr val="lt1"/>
                </a:solidFill>
              </a:rPr>
              <a:t>biggest jump</a:t>
            </a:r>
            <a:r>
              <a:rPr lang="en" sz="1200">
                <a:solidFill>
                  <a:schemeClr val="lt1"/>
                </a:solidFill>
              </a:rPr>
              <a:t> came from </a:t>
            </a:r>
            <a:r>
              <a:rPr lang="en" sz="1200" u="sng">
                <a:solidFill>
                  <a:schemeClr val="lt1"/>
                </a:solidFill>
              </a:rPr>
              <a:t>Discretionary</a:t>
            </a:r>
            <a:r>
              <a:rPr lang="en" sz="1200">
                <a:solidFill>
                  <a:schemeClr val="lt1"/>
                </a:solidFill>
              </a:rPr>
              <a:t>, with a </a:t>
            </a:r>
            <a:r>
              <a:rPr lang="en" sz="1200" u="sng">
                <a:solidFill>
                  <a:schemeClr val="lt1"/>
                </a:solidFill>
              </a:rPr>
              <a:t>32.27% Div. Growth</a:t>
            </a:r>
            <a:r>
              <a:rPr lang="en" sz="1200">
                <a:solidFill>
                  <a:schemeClr val="lt1"/>
                </a:solidFill>
              </a:rPr>
              <a:t>. </a:t>
            </a:r>
            <a:r>
              <a:rPr lang="en" sz="1200" u="sng">
                <a:solidFill>
                  <a:schemeClr val="lt1"/>
                </a:solidFill>
              </a:rPr>
              <a:t>Energy</a:t>
            </a:r>
            <a:r>
              <a:rPr lang="en" sz="1200">
                <a:solidFill>
                  <a:schemeClr val="lt1"/>
                </a:solidFill>
              </a:rPr>
              <a:t> was the only sector with a </a:t>
            </a:r>
            <a:r>
              <a:rPr lang="en" sz="1200" u="sng">
                <a:solidFill>
                  <a:schemeClr val="lt1"/>
                </a:solidFill>
              </a:rPr>
              <a:t>slight 2.30%</a:t>
            </a:r>
            <a:r>
              <a:rPr lang="en" sz="1200">
                <a:solidFill>
                  <a:schemeClr val="lt1"/>
                </a:solidFill>
              </a:rPr>
              <a:t> decrease in Dividend Yield.</a:t>
            </a:r>
            <a:endParaRPr sz="1200">
              <a:solidFill>
                <a:schemeClr val="lt1"/>
              </a:solidFill>
            </a:endParaRPr>
          </a:p>
        </p:txBody>
      </p:sp>
      <p:pic>
        <p:nvPicPr>
          <p:cNvPr id="676" name="Google Shape;676;p38"/>
          <p:cNvPicPr preferRelativeResize="0"/>
          <p:nvPr/>
        </p:nvPicPr>
        <p:blipFill>
          <a:blip r:embed="rId17">
            <a:alphaModFix/>
          </a:blip>
          <a:stretch>
            <a:fillRect/>
          </a:stretch>
        </p:blipFill>
        <p:spPr>
          <a:xfrm>
            <a:off x="1722473" y="468606"/>
            <a:ext cx="5699050" cy="2220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grpSp>
        <p:nvGrpSpPr>
          <p:cNvPr id="681" name="Google Shape;681;p39"/>
          <p:cNvGrpSpPr/>
          <p:nvPr/>
        </p:nvGrpSpPr>
        <p:grpSpPr>
          <a:xfrm>
            <a:off x="0" y="-2"/>
            <a:ext cx="9144000" cy="444000"/>
            <a:chOff x="0" y="-2"/>
            <a:chExt cx="9144000" cy="444000"/>
          </a:xfrm>
        </p:grpSpPr>
        <p:sp>
          <p:nvSpPr>
            <p:cNvPr id="682" name="Google Shape;682;p39"/>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83" name="Google Shape;683;p39">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684" name="Google Shape;684;p39"/>
            <p:cNvGrpSpPr/>
            <p:nvPr/>
          </p:nvGrpSpPr>
          <p:grpSpPr>
            <a:xfrm>
              <a:off x="4687985" y="24102"/>
              <a:ext cx="1396538" cy="392100"/>
              <a:chOff x="4383185" y="1555373"/>
              <a:chExt cx="1396538" cy="392100"/>
            </a:xfrm>
          </p:grpSpPr>
          <p:pic>
            <p:nvPicPr>
              <p:cNvPr id="685" name="Google Shape;685;p39"/>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686" name="Google Shape;686;p39"/>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687" name="Google Shape;687;p39"/>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688" name="Google Shape;688;p39"/>
            <p:cNvGrpSpPr/>
            <p:nvPr/>
          </p:nvGrpSpPr>
          <p:grpSpPr>
            <a:xfrm>
              <a:off x="2647516" y="26441"/>
              <a:ext cx="421800" cy="392100"/>
              <a:chOff x="3090174" y="207925"/>
              <a:chExt cx="421800" cy="392100"/>
            </a:xfrm>
          </p:grpSpPr>
          <p:pic>
            <p:nvPicPr>
              <p:cNvPr id="689" name="Google Shape;689;p39"/>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90" name="Google Shape;690;p39">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691" name="Google Shape;691;p39"/>
            <p:cNvGrpSpPr/>
            <p:nvPr/>
          </p:nvGrpSpPr>
          <p:grpSpPr>
            <a:xfrm>
              <a:off x="3173082" y="26441"/>
              <a:ext cx="421800" cy="392100"/>
              <a:chOff x="3601198" y="207925"/>
              <a:chExt cx="421800" cy="392100"/>
            </a:xfrm>
          </p:grpSpPr>
          <p:pic>
            <p:nvPicPr>
              <p:cNvPr id="692" name="Google Shape;692;p39"/>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693" name="Google Shape;693;p39">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694" name="Google Shape;694;p39"/>
            <p:cNvGrpSpPr/>
            <p:nvPr/>
          </p:nvGrpSpPr>
          <p:grpSpPr>
            <a:xfrm>
              <a:off x="3676838" y="26441"/>
              <a:ext cx="421800" cy="392100"/>
              <a:chOff x="4112225" y="207925"/>
              <a:chExt cx="421800" cy="392100"/>
            </a:xfrm>
          </p:grpSpPr>
          <p:pic>
            <p:nvPicPr>
              <p:cNvPr id="695" name="Google Shape;695;p39"/>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696" name="Google Shape;696;p39">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697" name="Google Shape;697;p39"/>
            <p:cNvGrpSpPr/>
            <p:nvPr/>
          </p:nvGrpSpPr>
          <p:grpSpPr>
            <a:xfrm>
              <a:off x="4182167" y="27791"/>
              <a:ext cx="421800" cy="389400"/>
              <a:chOff x="4646638" y="209275"/>
              <a:chExt cx="421800" cy="389400"/>
            </a:xfrm>
          </p:grpSpPr>
          <p:pic>
            <p:nvPicPr>
              <p:cNvPr id="698" name="Google Shape;698;p39"/>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699" name="Google Shape;699;p39">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700" name="Google Shape;700;p39"/>
          <p:cNvSpPr txBox="1"/>
          <p:nvPr/>
        </p:nvSpPr>
        <p:spPr>
          <a:xfrm>
            <a:off x="0" y="3934950"/>
            <a:ext cx="9144000" cy="6345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These are the </a:t>
            </a:r>
            <a:r>
              <a:rPr lang="en" sz="1300" u="sng">
                <a:solidFill>
                  <a:schemeClr val="lt1"/>
                </a:solidFill>
              </a:rPr>
              <a:t>TOP 5 Value companies to watch right now</a:t>
            </a:r>
            <a:r>
              <a:rPr lang="en" sz="1300">
                <a:solidFill>
                  <a:schemeClr val="lt1"/>
                </a:solidFill>
              </a:rPr>
              <a:t> according to our model, which focuses on </a:t>
            </a:r>
            <a:r>
              <a:rPr lang="en" sz="1300" u="sng">
                <a:solidFill>
                  <a:schemeClr val="lt1"/>
                </a:solidFill>
              </a:rPr>
              <a:t>relative value</a:t>
            </a:r>
            <a:r>
              <a:rPr lang="en" sz="1300">
                <a:solidFill>
                  <a:schemeClr val="lt1"/>
                </a:solidFill>
              </a:rPr>
              <a:t> within the </a:t>
            </a:r>
            <a:r>
              <a:rPr lang="en" sz="1300">
                <a:solidFill>
                  <a:schemeClr val="lt1"/>
                </a:solidFill>
              </a:rPr>
              <a:t>S&amp;P 500</a:t>
            </a:r>
            <a:r>
              <a:rPr lang="en" sz="1300">
                <a:solidFill>
                  <a:schemeClr val="lt1"/>
                </a:solidFill>
              </a:rPr>
              <a:t> Index. A more in depth, </a:t>
            </a:r>
            <a:r>
              <a:rPr lang="en" sz="1300" u="sng">
                <a:solidFill>
                  <a:schemeClr val="lt1"/>
                </a:solidFill>
              </a:rPr>
              <a:t>company level</a:t>
            </a:r>
            <a:r>
              <a:rPr lang="en" sz="1300">
                <a:solidFill>
                  <a:schemeClr val="lt1"/>
                </a:solidFill>
              </a:rPr>
              <a:t> analysis still </a:t>
            </a:r>
            <a:r>
              <a:rPr lang="en" sz="1300" u="sng">
                <a:solidFill>
                  <a:schemeClr val="lt1"/>
                </a:solidFill>
              </a:rPr>
              <a:t>needs to be provided</a:t>
            </a:r>
            <a:r>
              <a:rPr lang="en" sz="1300">
                <a:solidFill>
                  <a:schemeClr val="lt1"/>
                </a:solidFill>
              </a:rPr>
              <a:t> before the final recommendation.</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b="1" lang="en" sz="1300">
                <a:solidFill>
                  <a:schemeClr val="lt1"/>
                </a:solidFill>
              </a:rPr>
              <a:t>   </a:t>
            </a:r>
            <a:endParaRPr sz="1300">
              <a:solidFill>
                <a:schemeClr val="lt1"/>
              </a:solidFill>
            </a:endParaRPr>
          </a:p>
        </p:txBody>
      </p:sp>
      <p:pic>
        <p:nvPicPr>
          <p:cNvPr id="701" name="Google Shape;701;p39"/>
          <p:cNvPicPr preferRelativeResize="0"/>
          <p:nvPr/>
        </p:nvPicPr>
        <p:blipFill>
          <a:blip r:embed="rId17">
            <a:alphaModFix/>
          </a:blip>
          <a:stretch>
            <a:fillRect/>
          </a:stretch>
        </p:blipFill>
        <p:spPr>
          <a:xfrm>
            <a:off x="0" y="480066"/>
            <a:ext cx="9144002" cy="1163309"/>
          </a:xfrm>
          <a:prstGeom prst="rect">
            <a:avLst/>
          </a:prstGeom>
          <a:noFill/>
          <a:ln>
            <a:noFill/>
          </a:ln>
        </p:spPr>
      </p:pic>
      <p:pic>
        <p:nvPicPr>
          <p:cNvPr id="702" name="Google Shape;702;p39"/>
          <p:cNvPicPr preferRelativeResize="0"/>
          <p:nvPr/>
        </p:nvPicPr>
        <p:blipFill rotWithShape="1">
          <a:blip r:embed="rId18">
            <a:alphaModFix/>
          </a:blip>
          <a:srcRect b="8" l="0" r="0" t="12017"/>
          <a:stretch/>
        </p:blipFill>
        <p:spPr>
          <a:xfrm>
            <a:off x="0" y="1641217"/>
            <a:ext cx="9143999" cy="156825"/>
          </a:xfrm>
          <a:prstGeom prst="rect">
            <a:avLst/>
          </a:prstGeom>
          <a:noFill/>
          <a:ln>
            <a:noFill/>
          </a:ln>
        </p:spPr>
      </p:pic>
      <p:sp>
        <p:nvSpPr>
          <p:cNvPr id="703" name="Google Shape;703;p39"/>
          <p:cNvSpPr txBox="1"/>
          <p:nvPr/>
        </p:nvSpPr>
        <p:spPr>
          <a:xfrm>
            <a:off x="550522" y="1567657"/>
            <a:ext cx="699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S&amp;P500</a:t>
            </a:r>
            <a:endParaRPr b="1" sz="1000">
              <a:solidFill>
                <a:schemeClr val="lt1"/>
              </a:solidFill>
            </a:endParaRPr>
          </a:p>
        </p:txBody>
      </p:sp>
      <p:pic>
        <p:nvPicPr>
          <p:cNvPr id="704" name="Google Shape;704;p39"/>
          <p:cNvPicPr preferRelativeResize="0"/>
          <p:nvPr/>
        </p:nvPicPr>
        <p:blipFill>
          <a:blip r:embed="rId19">
            <a:alphaModFix/>
          </a:blip>
          <a:stretch>
            <a:fillRect/>
          </a:stretch>
        </p:blipFill>
        <p:spPr>
          <a:xfrm>
            <a:off x="116850" y="2457200"/>
            <a:ext cx="1104900" cy="1104900"/>
          </a:xfrm>
          <a:prstGeom prst="ellipse">
            <a:avLst/>
          </a:prstGeom>
          <a:noFill/>
          <a:ln>
            <a:noFill/>
          </a:ln>
        </p:spPr>
      </p:pic>
      <p:pic>
        <p:nvPicPr>
          <p:cNvPr id="705" name="Google Shape;705;p39"/>
          <p:cNvPicPr preferRelativeResize="0"/>
          <p:nvPr/>
        </p:nvPicPr>
        <p:blipFill>
          <a:blip r:embed="rId20">
            <a:alphaModFix/>
          </a:blip>
          <a:stretch>
            <a:fillRect/>
          </a:stretch>
        </p:blipFill>
        <p:spPr>
          <a:xfrm>
            <a:off x="1330000" y="1985700"/>
            <a:ext cx="2441300" cy="1046275"/>
          </a:xfrm>
          <a:prstGeom prst="rect">
            <a:avLst/>
          </a:prstGeom>
          <a:noFill/>
          <a:ln>
            <a:noFill/>
          </a:ln>
        </p:spPr>
      </p:pic>
      <p:pic>
        <p:nvPicPr>
          <p:cNvPr id="706" name="Google Shape;706;p39"/>
          <p:cNvPicPr preferRelativeResize="0"/>
          <p:nvPr/>
        </p:nvPicPr>
        <p:blipFill>
          <a:blip r:embed="rId21">
            <a:alphaModFix/>
          </a:blip>
          <a:stretch>
            <a:fillRect/>
          </a:stretch>
        </p:blipFill>
        <p:spPr>
          <a:xfrm>
            <a:off x="3879550" y="2457200"/>
            <a:ext cx="1325400" cy="1325400"/>
          </a:xfrm>
          <a:prstGeom prst="ellipse">
            <a:avLst/>
          </a:prstGeom>
          <a:noFill/>
          <a:ln>
            <a:noFill/>
          </a:ln>
        </p:spPr>
      </p:pic>
      <p:pic>
        <p:nvPicPr>
          <p:cNvPr id="707" name="Google Shape;707;p39"/>
          <p:cNvPicPr preferRelativeResize="0"/>
          <p:nvPr/>
        </p:nvPicPr>
        <p:blipFill>
          <a:blip r:embed="rId22">
            <a:alphaModFix/>
          </a:blip>
          <a:stretch>
            <a:fillRect/>
          </a:stretch>
        </p:blipFill>
        <p:spPr>
          <a:xfrm>
            <a:off x="5528026" y="1985712"/>
            <a:ext cx="1843325" cy="1325351"/>
          </a:xfrm>
          <a:prstGeom prst="rect">
            <a:avLst/>
          </a:prstGeom>
          <a:noFill/>
          <a:ln>
            <a:noFill/>
          </a:ln>
        </p:spPr>
      </p:pic>
      <p:pic>
        <p:nvPicPr>
          <p:cNvPr id="708" name="Google Shape;708;p39"/>
          <p:cNvPicPr preferRelativeResize="0"/>
          <p:nvPr/>
        </p:nvPicPr>
        <p:blipFill>
          <a:blip r:embed="rId23">
            <a:alphaModFix/>
          </a:blip>
          <a:stretch>
            <a:fillRect/>
          </a:stretch>
        </p:blipFill>
        <p:spPr>
          <a:xfrm>
            <a:off x="7623649" y="2284300"/>
            <a:ext cx="1361651" cy="14982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40"/>
          <p:cNvPicPr preferRelativeResize="0"/>
          <p:nvPr/>
        </p:nvPicPr>
        <p:blipFill>
          <a:blip r:embed="rId3">
            <a:alphaModFix/>
          </a:blip>
          <a:stretch>
            <a:fillRect/>
          </a:stretch>
        </p:blipFill>
        <p:spPr>
          <a:xfrm>
            <a:off x="0" y="525505"/>
            <a:ext cx="9144000" cy="1374889"/>
          </a:xfrm>
          <a:prstGeom prst="rect">
            <a:avLst/>
          </a:prstGeom>
          <a:noFill/>
          <a:ln>
            <a:noFill/>
          </a:ln>
        </p:spPr>
      </p:pic>
      <p:grpSp>
        <p:nvGrpSpPr>
          <p:cNvPr id="714" name="Google Shape;714;p40"/>
          <p:cNvGrpSpPr/>
          <p:nvPr/>
        </p:nvGrpSpPr>
        <p:grpSpPr>
          <a:xfrm>
            <a:off x="0" y="-2"/>
            <a:ext cx="9144000" cy="444000"/>
            <a:chOff x="0" y="-2"/>
            <a:chExt cx="9144000" cy="444000"/>
          </a:xfrm>
        </p:grpSpPr>
        <p:sp>
          <p:nvSpPr>
            <p:cNvPr id="715" name="Google Shape;715;p40"/>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16" name="Google Shape;716;p40">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717" name="Google Shape;717;p40"/>
            <p:cNvGrpSpPr/>
            <p:nvPr/>
          </p:nvGrpSpPr>
          <p:grpSpPr>
            <a:xfrm>
              <a:off x="4687985" y="24102"/>
              <a:ext cx="1396538" cy="392100"/>
              <a:chOff x="4383185" y="1555373"/>
              <a:chExt cx="1396538" cy="392100"/>
            </a:xfrm>
          </p:grpSpPr>
          <p:pic>
            <p:nvPicPr>
              <p:cNvPr id="718" name="Google Shape;718;p40"/>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719" name="Google Shape;719;p40"/>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720" name="Google Shape;720;p40"/>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721" name="Google Shape;721;p40"/>
            <p:cNvGrpSpPr/>
            <p:nvPr/>
          </p:nvGrpSpPr>
          <p:grpSpPr>
            <a:xfrm>
              <a:off x="2647516" y="26441"/>
              <a:ext cx="421800" cy="392100"/>
              <a:chOff x="3090174" y="207925"/>
              <a:chExt cx="421800" cy="392100"/>
            </a:xfrm>
          </p:grpSpPr>
          <p:pic>
            <p:nvPicPr>
              <p:cNvPr id="722" name="Google Shape;722;p40"/>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723" name="Google Shape;723;p40">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724" name="Google Shape;724;p40"/>
            <p:cNvGrpSpPr/>
            <p:nvPr/>
          </p:nvGrpSpPr>
          <p:grpSpPr>
            <a:xfrm>
              <a:off x="3173082" y="26441"/>
              <a:ext cx="421800" cy="392100"/>
              <a:chOff x="3601198" y="207925"/>
              <a:chExt cx="421800" cy="392100"/>
            </a:xfrm>
          </p:grpSpPr>
          <p:pic>
            <p:nvPicPr>
              <p:cNvPr id="725" name="Google Shape;725;p40"/>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726" name="Google Shape;726;p40">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727" name="Google Shape;727;p40"/>
            <p:cNvGrpSpPr/>
            <p:nvPr/>
          </p:nvGrpSpPr>
          <p:grpSpPr>
            <a:xfrm>
              <a:off x="3676838" y="26441"/>
              <a:ext cx="421800" cy="392100"/>
              <a:chOff x="4112225" y="207925"/>
              <a:chExt cx="421800" cy="392100"/>
            </a:xfrm>
          </p:grpSpPr>
          <p:pic>
            <p:nvPicPr>
              <p:cNvPr id="728" name="Google Shape;728;p40"/>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729" name="Google Shape;729;p40">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730" name="Google Shape;730;p40"/>
            <p:cNvGrpSpPr/>
            <p:nvPr/>
          </p:nvGrpSpPr>
          <p:grpSpPr>
            <a:xfrm>
              <a:off x="4182167" y="27791"/>
              <a:ext cx="421800" cy="389400"/>
              <a:chOff x="4646638" y="209275"/>
              <a:chExt cx="421800" cy="389400"/>
            </a:xfrm>
          </p:grpSpPr>
          <p:pic>
            <p:nvPicPr>
              <p:cNvPr id="731" name="Google Shape;731;p40"/>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732" name="Google Shape;732;p40">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733" name="Google Shape;733;p40"/>
          <p:cNvSpPr txBox="1"/>
          <p:nvPr/>
        </p:nvSpPr>
        <p:spPr>
          <a:xfrm>
            <a:off x="2603200" y="1981900"/>
            <a:ext cx="6409500" cy="29493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  • Diamondback Energy (FANG)</a:t>
            </a:r>
            <a:r>
              <a:rPr lang="en">
                <a:solidFill>
                  <a:schemeClr val="lt1"/>
                </a:solidFill>
              </a:rPr>
              <a:t>,</a:t>
            </a:r>
            <a:r>
              <a:rPr lang="en">
                <a:solidFill>
                  <a:schemeClr val="lt1"/>
                </a:solidFill>
              </a:rPr>
              <a:t> is an American independent oil and natural gas company.</a:t>
            </a:r>
            <a:r>
              <a:rPr lang="en">
                <a:solidFill>
                  <a:schemeClr val="lt1"/>
                </a:solidFill>
              </a:rPr>
              <a:t> It has </a:t>
            </a:r>
            <a:r>
              <a:rPr lang="en" u="sng">
                <a:solidFill>
                  <a:schemeClr val="lt1"/>
                </a:solidFill>
              </a:rPr>
              <a:t>$57.3B enterprise value</a:t>
            </a:r>
            <a:r>
              <a:rPr lang="en">
                <a:solidFill>
                  <a:schemeClr val="lt1"/>
                </a:solidFill>
              </a:rPr>
              <a:t>, trades at an </a:t>
            </a:r>
            <a:r>
              <a:rPr lang="en" u="sng">
                <a:solidFill>
                  <a:schemeClr val="lt1"/>
                </a:solidFill>
              </a:rPr>
              <a:t>EV / Revenue multiple</a:t>
            </a:r>
            <a:r>
              <a:rPr lang="en">
                <a:solidFill>
                  <a:schemeClr val="lt1"/>
                </a:solidFill>
              </a:rPr>
              <a:t> of </a:t>
            </a:r>
            <a:r>
              <a:rPr lang="en" u="sng">
                <a:solidFill>
                  <a:schemeClr val="lt1"/>
                </a:solidFill>
              </a:rPr>
              <a:t>4.27</a:t>
            </a:r>
            <a:r>
              <a:rPr lang="en">
                <a:solidFill>
                  <a:schemeClr val="lt1"/>
                </a:solidFill>
              </a:rPr>
              <a:t>, reflecting a </a:t>
            </a:r>
            <a:r>
              <a:rPr lang="en" u="sng">
                <a:solidFill>
                  <a:schemeClr val="lt1"/>
                </a:solidFill>
              </a:rPr>
              <a:t>moderate valuation</a:t>
            </a:r>
            <a:r>
              <a:rPr lang="en">
                <a:solidFill>
                  <a:schemeClr val="lt1"/>
                </a:solidFill>
              </a:rPr>
              <a:t>, slightly above industry multiple (3.87).</a:t>
            </a:r>
            <a:br>
              <a:rPr lang="en">
                <a:solidFill>
                  <a:schemeClr val="lt1"/>
                </a:solidFill>
              </a:rPr>
            </a:br>
            <a:r>
              <a:rPr lang="en">
                <a:solidFill>
                  <a:schemeClr val="lt1"/>
                </a:solidFill>
              </a:rPr>
              <a:t> </a:t>
            </a:r>
            <a:br>
              <a:rPr lang="en">
                <a:solidFill>
                  <a:schemeClr val="lt1"/>
                </a:solidFill>
              </a:rPr>
            </a:br>
            <a:r>
              <a:rPr lang="en">
                <a:solidFill>
                  <a:schemeClr val="lt1"/>
                </a:solidFill>
              </a:rPr>
              <a:t>   The company has a </a:t>
            </a:r>
            <a:r>
              <a:rPr lang="en" u="sng">
                <a:solidFill>
                  <a:schemeClr val="lt1"/>
                </a:solidFill>
              </a:rPr>
              <a:t>strong 49.8% revenue growth (13.82% industry AVG)</a:t>
            </a:r>
            <a:r>
              <a:rPr lang="en">
                <a:solidFill>
                  <a:schemeClr val="lt1"/>
                </a:solidFill>
              </a:rPr>
              <a:t>, a</a:t>
            </a:r>
            <a:r>
              <a:rPr lang="en">
                <a:solidFill>
                  <a:schemeClr val="lt1"/>
                </a:solidFill>
              </a:rPr>
              <a:t> </a:t>
            </a:r>
            <a:r>
              <a:rPr lang="en" u="sng">
                <a:solidFill>
                  <a:schemeClr val="lt1"/>
                </a:solidFill>
              </a:rPr>
              <a:t>solid net income of $3.82B</a:t>
            </a:r>
            <a:r>
              <a:rPr lang="en">
                <a:solidFill>
                  <a:schemeClr val="lt1"/>
                </a:solidFill>
              </a:rPr>
              <a:t>, a </a:t>
            </a:r>
            <a:r>
              <a:rPr lang="en" u="sng">
                <a:solidFill>
                  <a:schemeClr val="lt1"/>
                </a:solidFill>
              </a:rPr>
              <a:t>low P/E (11) compared to 24.63 from the Energy Sector average</a:t>
            </a:r>
            <a:r>
              <a:rPr lang="en">
                <a:solidFill>
                  <a:schemeClr val="lt1"/>
                </a:solidFill>
              </a:rPr>
              <a:t> and an average </a:t>
            </a:r>
            <a:r>
              <a:rPr lang="en" u="sng">
                <a:solidFill>
                  <a:schemeClr val="lt1"/>
                </a:solidFill>
              </a:rPr>
              <a:t>P/S Ratio (3.16)</a:t>
            </a:r>
            <a:r>
              <a:rPr lang="en">
                <a:solidFill>
                  <a:schemeClr val="lt1"/>
                </a:solidFill>
              </a:rPr>
              <a:t> . Its </a:t>
            </a:r>
            <a:r>
              <a:rPr lang="en" u="sng">
                <a:solidFill>
                  <a:schemeClr val="lt1"/>
                </a:solidFill>
              </a:rPr>
              <a:t>FCF Margin of –8.4%</a:t>
            </a:r>
            <a:r>
              <a:rPr lang="en">
                <a:solidFill>
                  <a:schemeClr val="lt1"/>
                </a:solidFill>
              </a:rPr>
              <a:t> suggests recent heavy reinvestment or rising costs are </a:t>
            </a:r>
            <a:r>
              <a:rPr lang="en" u="sng">
                <a:solidFill>
                  <a:schemeClr val="lt1"/>
                </a:solidFill>
              </a:rPr>
              <a:t>pressuring cash generation</a:t>
            </a:r>
            <a:r>
              <a:rPr lang="en">
                <a:solidFill>
                  <a:schemeClr val="lt1"/>
                </a:solidFill>
              </a:rPr>
              <a:t>.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The company maintains a </a:t>
            </a:r>
            <a:r>
              <a:rPr lang="en" u="sng">
                <a:solidFill>
                  <a:schemeClr val="lt1"/>
                </a:solidFill>
              </a:rPr>
              <a:t>2.7% dividend yield</a:t>
            </a:r>
            <a:r>
              <a:rPr lang="en">
                <a:solidFill>
                  <a:schemeClr val="lt1"/>
                </a:solidFill>
              </a:rPr>
              <a:t>, offering shareholder returns, though a </a:t>
            </a:r>
            <a:r>
              <a:rPr lang="en" u="sng">
                <a:solidFill>
                  <a:schemeClr val="lt1"/>
                </a:solidFill>
              </a:rPr>
              <a:t>–35% Net Cash to Market Cap ratio indicates moderate leverage</a:t>
            </a:r>
            <a:r>
              <a:rPr lang="en">
                <a:solidFill>
                  <a:schemeClr val="lt1"/>
                </a:solidFill>
              </a:rPr>
              <a:t>.</a:t>
            </a:r>
            <a:endParaRPr>
              <a:solidFill>
                <a:schemeClr val="lt1"/>
              </a:solidFill>
            </a:endParaRPr>
          </a:p>
        </p:txBody>
      </p:sp>
      <p:pic>
        <p:nvPicPr>
          <p:cNvPr id="734" name="Google Shape;734;p40"/>
          <p:cNvPicPr preferRelativeResize="0"/>
          <p:nvPr/>
        </p:nvPicPr>
        <p:blipFill>
          <a:blip r:embed="rId18">
            <a:alphaModFix/>
          </a:blip>
          <a:stretch>
            <a:fillRect/>
          </a:stretch>
        </p:blipFill>
        <p:spPr>
          <a:xfrm>
            <a:off x="529925" y="2603225"/>
            <a:ext cx="1555700" cy="1541500"/>
          </a:xfrm>
          <a:prstGeom prst="rect">
            <a:avLst/>
          </a:prstGeom>
          <a:noFill/>
          <a:ln>
            <a:noFill/>
          </a:ln>
        </p:spPr>
      </p:pic>
      <p:sp>
        <p:nvSpPr>
          <p:cNvPr id="735" name="Google Shape;735;p40"/>
          <p:cNvSpPr/>
          <p:nvPr/>
        </p:nvSpPr>
        <p:spPr>
          <a:xfrm>
            <a:off x="7875" y="1219019"/>
            <a:ext cx="9136200" cy="16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41"/>
          <p:cNvPicPr preferRelativeResize="0"/>
          <p:nvPr/>
        </p:nvPicPr>
        <p:blipFill>
          <a:blip r:embed="rId3">
            <a:alphaModFix/>
          </a:blip>
          <a:stretch>
            <a:fillRect/>
          </a:stretch>
        </p:blipFill>
        <p:spPr>
          <a:xfrm>
            <a:off x="0" y="508274"/>
            <a:ext cx="9143999" cy="1393622"/>
          </a:xfrm>
          <a:prstGeom prst="rect">
            <a:avLst/>
          </a:prstGeom>
          <a:noFill/>
          <a:ln>
            <a:noFill/>
          </a:ln>
        </p:spPr>
      </p:pic>
      <p:grpSp>
        <p:nvGrpSpPr>
          <p:cNvPr id="741" name="Google Shape;741;p41"/>
          <p:cNvGrpSpPr/>
          <p:nvPr/>
        </p:nvGrpSpPr>
        <p:grpSpPr>
          <a:xfrm>
            <a:off x="0" y="-2"/>
            <a:ext cx="9144000" cy="444000"/>
            <a:chOff x="0" y="-2"/>
            <a:chExt cx="9144000" cy="444000"/>
          </a:xfrm>
        </p:grpSpPr>
        <p:sp>
          <p:nvSpPr>
            <p:cNvPr id="742" name="Google Shape;742;p41"/>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43" name="Google Shape;743;p41">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744" name="Google Shape;744;p41"/>
            <p:cNvGrpSpPr/>
            <p:nvPr/>
          </p:nvGrpSpPr>
          <p:grpSpPr>
            <a:xfrm>
              <a:off x="4687985" y="24102"/>
              <a:ext cx="1396538" cy="392100"/>
              <a:chOff x="4383185" y="1555373"/>
              <a:chExt cx="1396538" cy="392100"/>
            </a:xfrm>
          </p:grpSpPr>
          <p:pic>
            <p:nvPicPr>
              <p:cNvPr id="745" name="Google Shape;745;p41"/>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746" name="Google Shape;746;p41"/>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747" name="Google Shape;747;p41"/>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748" name="Google Shape;748;p41"/>
            <p:cNvGrpSpPr/>
            <p:nvPr/>
          </p:nvGrpSpPr>
          <p:grpSpPr>
            <a:xfrm>
              <a:off x="2647516" y="26441"/>
              <a:ext cx="421800" cy="392100"/>
              <a:chOff x="3090174" y="207925"/>
              <a:chExt cx="421800" cy="392100"/>
            </a:xfrm>
          </p:grpSpPr>
          <p:pic>
            <p:nvPicPr>
              <p:cNvPr id="749" name="Google Shape;749;p41"/>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750" name="Google Shape;750;p41">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751" name="Google Shape;751;p41"/>
            <p:cNvGrpSpPr/>
            <p:nvPr/>
          </p:nvGrpSpPr>
          <p:grpSpPr>
            <a:xfrm>
              <a:off x="3173082" y="26441"/>
              <a:ext cx="421800" cy="392100"/>
              <a:chOff x="3601198" y="207925"/>
              <a:chExt cx="421800" cy="392100"/>
            </a:xfrm>
          </p:grpSpPr>
          <p:pic>
            <p:nvPicPr>
              <p:cNvPr id="752" name="Google Shape;752;p41"/>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753" name="Google Shape;753;p41">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754" name="Google Shape;754;p41"/>
            <p:cNvGrpSpPr/>
            <p:nvPr/>
          </p:nvGrpSpPr>
          <p:grpSpPr>
            <a:xfrm>
              <a:off x="3676838" y="26441"/>
              <a:ext cx="421800" cy="392100"/>
              <a:chOff x="4112225" y="207925"/>
              <a:chExt cx="421800" cy="392100"/>
            </a:xfrm>
          </p:grpSpPr>
          <p:pic>
            <p:nvPicPr>
              <p:cNvPr id="755" name="Google Shape;755;p41"/>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756" name="Google Shape;756;p41">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757" name="Google Shape;757;p41"/>
            <p:cNvGrpSpPr/>
            <p:nvPr/>
          </p:nvGrpSpPr>
          <p:grpSpPr>
            <a:xfrm>
              <a:off x="4182167" y="27791"/>
              <a:ext cx="421800" cy="389400"/>
              <a:chOff x="4646638" y="209275"/>
              <a:chExt cx="421800" cy="389400"/>
            </a:xfrm>
          </p:grpSpPr>
          <p:pic>
            <p:nvPicPr>
              <p:cNvPr id="758" name="Google Shape;758;p41"/>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759" name="Google Shape;759;p41">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760" name="Google Shape;760;p41"/>
          <p:cNvSpPr/>
          <p:nvPr/>
        </p:nvSpPr>
        <p:spPr>
          <a:xfrm>
            <a:off x="7875" y="1344860"/>
            <a:ext cx="9144000" cy="21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761" name="Google Shape;761;p41"/>
          <p:cNvPicPr preferRelativeResize="0"/>
          <p:nvPr/>
        </p:nvPicPr>
        <p:blipFill>
          <a:blip r:embed="rId18">
            <a:alphaModFix/>
          </a:blip>
          <a:stretch>
            <a:fillRect/>
          </a:stretch>
        </p:blipFill>
        <p:spPr>
          <a:xfrm>
            <a:off x="592096" y="2677384"/>
            <a:ext cx="1325400" cy="1325400"/>
          </a:xfrm>
          <a:prstGeom prst="ellipse">
            <a:avLst/>
          </a:prstGeom>
          <a:noFill/>
          <a:ln>
            <a:noFill/>
          </a:ln>
        </p:spPr>
      </p:pic>
      <p:sp>
        <p:nvSpPr>
          <p:cNvPr id="762" name="Google Shape;762;p41"/>
          <p:cNvSpPr txBox="1"/>
          <p:nvPr/>
        </p:nvSpPr>
        <p:spPr>
          <a:xfrm>
            <a:off x="2445925" y="1981900"/>
            <a:ext cx="6551100" cy="2972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t>
            </a:r>
            <a:r>
              <a:rPr b="1" lang="en">
                <a:solidFill>
                  <a:schemeClr val="lt1"/>
                </a:solidFill>
              </a:rPr>
              <a:t> ONEOK, Inc. (OKE)</a:t>
            </a:r>
            <a:r>
              <a:rPr lang="en">
                <a:solidFill>
                  <a:schemeClr val="lt1"/>
                </a:solidFill>
              </a:rPr>
              <a:t>, an </a:t>
            </a:r>
            <a:r>
              <a:rPr lang="en" u="sng">
                <a:solidFill>
                  <a:schemeClr val="lt1"/>
                </a:solidFill>
              </a:rPr>
              <a:t>energy infrastructure company</a:t>
            </a:r>
            <a:r>
              <a:rPr lang="en">
                <a:solidFill>
                  <a:schemeClr val="lt1"/>
                </a:solidFill>
              </a:rPr>
              <a:t>, has an </a:t>
            </a:r>
            <a:r>
              <a:rPr lang="en" u="sng">
                <a:solidFill>
                  <a:schemeClr val="lt1"/>
                </a:solidFill>
              </a:rPr>
              <a:t>enterprise value of $75.8B</a:t>
            </a:r>
            <a:r>
              <a:rPr lang="en">
                <a:solidFill>
                  <a:schemeClr val="lt1"/>
                </a:solidFill>
              </a:rPr>
              <a:t> and trades at an </a:t>
            </a:r>
            <a:r>
              <a:rPr lang="en" u="sng">
                <a:solidFill>
                  <a:schemeClr val="lt1"/>
                </a:solidFill>
              </a:rPr>
              <a:t>EV / Revenue multiple of 2.71</a:t>
            </a:r>
            <a:r>
              <a:rPr lang="en">
                <a:solidFill>
                  <a:schemeClr val="lt1"/>
                </a:solidFill>
              </a:rPr>
              <a:t> and a </a:t>
            </a:r>
            <a:r>
              <a:rPr lang="en" u="sng">
                <a:solidFill>
                  <a:schemeClr val="lt1"/>
                </a:solidFill>
              </a:rPr>
              <a:t>P/S ratio of 1.55</a:t>
            </a:r>
            <a:r>
              <a:rPr lang="en">
                <a:solidFill>
                  <a:schemeClr val="lt1"/>
                </a:solidFill>
              </a:rPr>
              <a:t>, suggesting a moderate to low valuation relative to industry EV Multiple and P/S Ratio of 3.87 and 3.31 respectively.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The has a </a:t>
            </a:r>
            <a:r>
              <a:rPr lang="en" u="sng">
                <a:solidFill>
                  <a:schemeClr val="lt1"/>
                </a:solidFill>
              </a:rPr>
              <a:t>very solid revenue growth of 46.4%</a:t>
            </a:r>
            <a:r>
              <a:rPr lang="en">
                <a:solidFill>
                  <a:schemeClr val="lt1"/>
                </a:solidFill>
              </a:rPr>
              <a:t> (13.82% industry average), a </a:t>
            </a:r>
            <a:r>
              <a:rPr lang="en" u="sng">
                <a:solidFill>
                  <a:schemeClr val="lt1"/>
                </a:solidFill>
              </a:rPr>
              <a:t>healthy profitability</a:t>
            </a:r>
            <a:r>
              <a:rPr lang="en">
                <a:solidFill>
                  <a:schemeClr val="lt1"/>
                </a:solidFill>
              </a:rPr>
              <a:t> with net income of </a:t>
            </a:r>
            <a:r>
              <a:rPr lang="en" u="sng">
                <a:solidFill>
                  <a:schemeClr val="lt1"/>
                </a:solidFill>
              </a:rPr>
              <a:t>$3.1B</a:t>
            </a:r>
            <a:r>
              <a:rPr lang="en">
                <a:solidFill>
                  <a:schemeClr val="lt1"/>
                </a:solidFill>
              </a:rPr>
              <a:t> and a </a:t>
            </a:r>
            <a:r>
              <a:rPr lang="en" u="sng">
                <a:solidFill>
                  <a:schemeClr val="lt1"/>
                </a:solidFill>
              </a:rPr>
              <a:t>P/E ratio of 14.1</a:t>
            </a:r>
            <a:r>
              <a:rPr lang="en">
                <a:solidFill>
                  <a:schemeClr val="lt1"/>
                </a:solidFill>
              </a:rPr>
              <a:t> (10 points lower than 24.63 industry average). Its free cash flow margin of 10.3% indicates good cash generation capacity, supporting a </a:t>
            </a:r>
            <a:r>
              <a:rPr lang="en" u="sng">
                <a:solidFill>
                  <a:schemeClr val="lt1"/>
                </a:solidFill>
              </a:rPr>
              <a:t>robust dividend yield of 5.98%</a:t>
            </a:r>
            <a:r>
              <a:rPr lang="en">
                <a:solidFill>
                  <a:schemeClr val="lt1"/>
                </a:solidFill>
              </a:rPr>
              <a: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Overall, ONEOK appears to be a financially solid mid-to-high-yield energy play. It’s growing well, efficiently converting profits to cash, and trading at good discount compared to </a:t>
            </a:r>
            <a:r>
              <a:rPr lang="en">
                <a:solidFill>
                  <a:schemeClr val="lt1"/>
                </a:solidFill>
              </a:rPr>
              <a:t>S&amp;P 500</a:t>
            </a:r>
            <a:r>
              <a:rPr lang="en">
                <a:solidFill>
                  <a:schemeClr val="lt1"/>
                </a:solidFill>
              </a:rPr>
              <a:t> prices and its peers.</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3397550" y="624875"/>
            <a:ext cx="23358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800">
                <a:solidFill>
                  <a:schemeClr val="lt1"/>
                </a:solidFill>
                <a:latin typeface="Old Standard TT"/>
                <a:ea typeface="Old Standard TT"/>
                <a:cs typeface="Old Standard TT"/>
                <a:sym typeface="Old Standard TT"/>
              </a:rPr>
              <a:t>Ratios Glossary</a:t>
            </a:r>
            <a:endParaRPr sz="1800">
              <a:solidFill>
                <a:schemeClr val="lt1"/>
              </a:solidFill>
              <a:latin typeface="Old Standard TT"/>
              <a:ea typeface="Old Standard TT"/>
              <a:cs typeface="Old Standard TT"/>
              <a:sym typeface="Old Standard TT"/>
            </a:endParaRPr>
          </a:p>
        </p:txBody>
      </p:sp>
      <p:grpSp>
        <p:nvGrpSpPr>
          <p:cNvPr id="100" name="Google Shape;100;p15"/>
          <p:cNvGrpSpPr/>
          <p:nvPr/>
        </p:nvGrpSpPr>
        <p:grpSpPr>
          <a:xfrm>
            <a:off x="0" y="-2"/>
            <a:ext cx="9144000" cy="444000"/>
            <a:chOff x="0" y="-2"/>
            <a:chExt cx="9144000" cy="444000"/>
          </a:xfrm>
        </p:grpSpPr>
        <p:grpSp>
          <p:nvGrpSpPr>
            <p:cNvPr id="101" name="Google Shape;101;p15"/>
            <p:cNvGrpSpPr/>
            <p:nvPr/>
          </p:nvGrpSpPr>
          <p:grpSpPr>
            <a:xfrm>
              <a:off x="0" y="-2"/>
              <a:ext cx="9144000" cy="444000"/>
              <a:chOff x="0" y="-2"/>
              <a:chExt cx="9144000" cy="444000"/>
            </a:xfrm>
          </p:grpSpPr>
          <p:sp>
            <p:nvSpPr>
              <p:cNvPr id="102" name="Google Shape;102;p15"/>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03" name="Google Shape;103;p15">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104" name="Google Shape;104;p15"/>
            <p:cNvGrpSpPr/>
            <p:nvPr/>
          </p:nvGrpSpPr>
          <p:grpSpPr>
            <a:xfrm>
              <a:off x="2951595" y="18875"/>
              <a:ext cx="1369800" cy="392100"/>
              <a:chOff x="4081250" y="924125"/>
              <a:chExt cx="1369800" cy="392100"/>
            </a:xfrm>
          </p:grpSpPr>
          <p:pic>
            <p:nvPicPr>
              <p:cNvPr id="105" name="Google Shape;105;p15"/>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106" name="Google Shape;106;p15"/>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107" name="Google Shape;107;p15"/>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108" name="Google Shape;108;p15"/>
          <p:cNvGrpSpPr/>
          <p:nvPr/>
        </p:nvGrpSpPr>
        <p:grpSpPr>
          <a:xfrm>
            <a:off x="4404611" y="27916"/>
            <a:ext cx="421800" cy="392100"/>
            <a:chOff x="3601198" y="207925"/>
            <a:chExt cx="421800" cy="392100"/>
          </a:xfrm>
        </p:grpSpPr>
        <p:pic>
          <p:nvPicPr>
            <p:cNvPr id="109" name="Google Shape;109;p15"/>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110" name="Google Shape;110;p15">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111" name="Google Shape;111;p15"/>
          <p:cNvGrpSpPr/>
          <p:nvPr/>
        </p:nvGrpSpPr>
        <p:grpSpPr>
          <a:xfrm>
            <a:off x="4908736" y="27916"/>
            <a:ext cx="421800" cy="392100"/>
            <a:chOff x="4112225" y="207925"/>
            <a:chExt cx="421800" cy="392100"/>
          </a:xfrm>
        </p:grpSpPr>
        <p:pic>
          <p:nvPicPr>
            <p:cNvPr id="112" name="Google Shape;112;p15"/>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113" name="Google Shape;113;p15">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114" name="Google Shape;114;p15"/>
          <p:cNvGrpSpPr/>
          <p:nvPr/>
        </p:nvGrpSpPr>
        <p:grpSpPr>
          <a:xfrm>
            <a:off x="5415540" y="29266"/>
            <a:ext cx="421800" cy="389400"/>
            <a:chOff x="4646638" y="209275"/>
            <a:chExt cx="421800" cy="389400"/>
          </a:xfrm>
        </p:grpSpPr>
        <p:pic>
          <p:nvPicPr>
            <p:cNvPr id="115" name="Google Shape;115;p15"/>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116" name="Google Shape;116;p15">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117" name="Google Shape;117;p15"/>
          <p:cNvGrpSpPr/>
          <p:nvPr/>
        </p:nvGrpSpPr>
        <p:grpSpPr>
          <a:xfrm>
            <a:off x="5929271" y="27916"/>
            <a:ext cx="421800" cy="392100"/>
            <a:chOff x="5181075" y="207925"/>
            <a:chExt cx="421800" cy="392100"/>
          </a:xfrm>
        </p:grpSpPr>
        <p:pic>
          <p:nvPicPr>
            <p:cNvPr id="118" name="Google Shape;118;p15"/>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119" name="Google Shape;119;p15">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pic>
        <p:nvPicPr>
          <p:cNvPr id="120" name="Google Shape;120;p15"/>
          <p:cNvPicPr preferRelativeResize="0"/>
          <p:nvPr/>
        </p:nvPicPr>
        <p:blipFill rotWithShape="1">
          <a:blip r:embed="rId16">
            <a:alphaModFix/>
          </a:blip>
          <a:srcRect b="0" l="477" r="0" t="0"/>
          <a:stretch/>
        </p:blipFill>
        <p:spPr>
          <a:xfrm>
            <a:off x="117338" y="1198351"/>
            <a:ext cx="8909326" cy="2859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42"/>
          <p:cNvPicPr preferRelativeResize="0"/>
          <p:nvPr/>
        </p:nvPicPr>
        <p:blipFill>
          <a:blip r:embed="rId3">
            <a:alphaModFix/>
          </a:blip>
          <a:stretch>
            <a:fillRect/>
          </a:stretch>
        </p:blipFill>
        <p:spPr>
          <a:xfrm>
            <a:off x="0" y="501334"/>
            <a:ext cx="9144001" cy="1394182"/>
          </a:xfrm>
          <a:prstGeom prst="rect">
            <a:avLst/>
          </a:prstGeom>
          <a:noFill/>
          <a:ln>
            <a:noFill/>
          </a:ln>
        </p:spPr>
      </p:pic>
      <p:grpSp>
        <p:nvGrpSpPr>
          <p:cNvPr id="768" name="Google Shape;768;p42"/>
          <p:cNvGrpSpPr/>
          <p:nvPr/>
        </p:nvGrpSpPr>
        <p:grpSpPr>
          <a:xfrm>
            <a:off x="0" y="-2"/>
            <a:ext cx="9144000" cy="444000"/>
            <a:chOff x="0" y="-2"/>
            <a:chExt cx="9144000" cy="444000"/>
          </a:xfrm>
        </p:grpSpPr>
        <p:sp>
          <p:nvSpPr>
            <p:cNvPr id="769" name="Google Shape;769;p42"/>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70" name="Google Shape;770;p42">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771" name="Google Shape;771;p42"/>
            <p:cNvGrpSpPr/>
            <p:nvPr/>
          </p:nvGrpSpPr>
          <p:grpSpPr>
            <a:xfrm>
              <a:off x="4687985" y="24102"/>
              <a:ext cx="1396538" cy="392100"/>
              <a:chOff x="4383185" y="1555373"/>
              <a:chExt cx="1396538" cy="392100"/>
            </a:xfrm>
          </p:grpSpPr>
          <p:pic>
            <p:nvPicPr>
              <p:cNvPr id="772" name="Google Shape;772;p42"/>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773" name="Google Shape;773;p42"/>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774" name="Google Shape;774;p42"/>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775" name="Google Shape;775;p42"/>
            <p:cNvGrpSpPr/>
            <p:nvPr/>
          </p:nvGrpSpPr>
          <p:grpSpPr>
            <a:xfrm>
              <a:off x="2647516" y="26441"/>
              <a:ext cx="421800" cy="392100"/>
              <a:chOff x="3090174" y="207925"/>
              <a:chExt cx="421800" cy="392100"/>
            </a:xfrm>
          </p:grpSpPr>
          <p:pic>
            <p:nvPicPr>
              <p:cNvPr id="776" name="Google Shape;776;p42"/>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777" name="Google Shape;777;p42">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778" name="Google Shape;778;p42"/>
            <p:cNvGrpSpPr/>
            <p:nvPr/>
          </p:nvGrpSpPr>
          <p:grpSpPr>
            <a:xfrm>
              <a:off x="3173082" y="26441"/>
              <a:ext cx="421800" cy="392100"/>
              <a:chOff x="3601198" y="207925"/>
              <a:chExt cx="421800" cy="392100"/>
            </a:xfrm>
          </p:grpSpPr>
          <p:pic>
            <p:nvPicPr>
              <p:cNvPr id="779" name="Google Shape;779;p42"/>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780" name="Google Shape;780;p42">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781" name="Google Shape;781;p42"/>
            <p:cNvGrpSpPr/>
            <p:nvPr/>
          </p:nvGrpSpPr>
          <p:grpSpPr>
            <a:xfrm>
              <a:off x="3676838" y="26441"/>
              <a:ext cx="421800" cy="392100"/>
              <a:chOff x="4112225" y="207925"/>
              <a:chExt cx="421800" cy="392100"/>
            </a:xfrm>
          </p:grpSpPr>
          <p:pic>
            <p:nvPicPr>
              <p:cNvPr id="782" name="Google Shape;782;p42"/>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783" name="Google Shape;783;p42">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784" name="Google Shape;784;p42"/>
            <p:cNvGrpSpPr/>
            <p:nvPr/>
          </p:nvGrpSpPr>
          <p:grpSpPr>
            <a:xfrm>
              <a:off x="4182167" y="27791"/>
              <a:ext cx="421800" cy="389400"/>
              <a:chOff x="4646638" y="209275"/>
              <a:chExt cx="421800" cy="389400"/>
            </a:xfrm>
          </p:grpSpPr>
          <p:pic>
            <p:nvPicPr>
              <p:cNvPr id="785" name="Google Shape;785;p42"/>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786" name="Google Shape;786;p42">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787" name="Google Shape;787;p42"/>
          <p:cNvSpPr txBox="1"/>
          <p:nvPr/>
        </p:nvSpPr>
        <p:spPr>
          <a:xfrm>
            <a:off x="2611075" y="2063200"/>
            <a:ext cx="6409800" cy="27735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   </a:t>
            </a:r>
            <a:r>
              <a:rPr b="1" lang="en">
                <a:solidFill>
                  <a:schemeClr val="lt1"/>
                </a:solidFill>
              </a:rPr>
              <a:t>Smurfit Westrock Plc (SW)</a:t>
            </a:r>
            <a:r>
              <a:rPr lang="en">
                <a:solidFill>
                  <a:schemeClr val="lt1"/>
                </a:solidFill>
              </a:rPr>
              <a:t>, </a:t>
            </a:r>
            <a:r>
              <a:rPr lang="en">
                <a:solidFill>
                  <a:schemeClr val="lt1"/>
                </a:solidFill>
              </a:rPr>
              <a:t>a global leader in sustainable paper and packaging</a:t>
            </a:r>
            <a:r>
              <a:rPr lang="en">
                <a:solidFill>
                  <a:schemeClr val="lt1"/>
                </a:solidFill>
              </a:rPr>
              <a:t> company valued at </a:t>
            </a:r>
            <a:r>
              <a:rPr lang="en" u="sng">
                <a:solidFill>
                  <a:schemeClr val="lt1"/>
                </a:solidFill>
              </a:rPr>
              <a:t>$36.0B enterprise value</a:t>
            </a:r>
            <a:r>
              <a:rPr lang="en">
                <a:solidFill>
                  <a:schemeClr val="lt1"/>
                </a:solidFill>
              </a:rPr>
              <a:t>, trades at a modest </a:t>
            </a:r>
            <a:r>
              <a:rPr lang="en" u="sng">
                <a:solidFill>
                  <a:schemeClr val="lt1"/>
                </a:solidFill>
              </a:rPr>
              <a:t>EV/Revenue multiple of 1.17</a:t>
            </a:r>
            <a:r>
              <a:rPr lang="en">
                <a:solidFill>
                  <a:schemeClr val="lt1"/>
                </a:solidFill>
              </a:rPr>
              <a:t> and a </a:t>
            </a:r>
            <a:r>
              <a:rPr lang="en" u="sng">
                <a:solidFill>
                  <a:schemeClr val="lt1"/>
                </a:solidFill>
              </a:rPr>
              <a:t>P/S ratio of 0.73</a:t>
            </a:r>
            <a:r>
              <a:rPr lang="en">
                <a:solidFill>
                  <a:schemeClr val="lt1"/>
                </a:solidFill>
              </a:rPr>
              <a:t>, suggesting the market prices it conservatively relative to its </a:t>
            </a:r>
            <a:r>
              <a:rPr lang="en" u="sng">
                <a:solidFill>
                  <a:schemeClr val="lt1"/>
                </a:solidFill>
              </a:rPr>
              <a:t>large revenue base of $30.8B</a:t>
            </a:r>
            <a:r>
              <a:rPr lang="en">
                <a:solidFill>
                  <a:schemeClr val="lt1"/>
                </a:solidFill>
              </a:rPr>
              <a:t>. </a:t>
            </a:r>
            <a:endParaRPr>
              <a:solidFill>
                <a:schemeClr val="lt1"/>
              </a:solidFill>
            </a:endParaRPr>
          </a:p>
          <a:p>
            <a:pPr indent="0" lvl="0" marL="0" rtl="0" algn="l">
              <a:spcBef>
                <a:spcPts val="0"/>
              </a:spcBef>
              <a:spcAft>
                <a:spcPts val="0"/>
              </a:spcAft>
              <a:buNone/>
            </a:pPr>
            <a:br>
              <a:rPr lang="en">
                <a:solidFill>
                  <a:schemeClr val="lt1"/>
                </a:solidFill>
              </a:rPr>
            </a:br>
            <a:r>
              <a:rPr lang="en">
                <a:solidFill>
                  <a:schemeClr val="lt1"/>
                </a:solidFill>
              </a:rPr>
              <a:t>   Despite an </a:t>
            </a:r>
            <a:r>
              <a:rPr lang="en" u="sng">
                <a:solidFill>
                  <a:schemeClr val="lt1"/>
                </a:solidFill>
              </a:rPr>
              <a:t>exceptional 162% revenue growth</a:t>
            </a:r>
            <a:r>
              <a:rPr lang="en">
                <a:solidFill>
                  <a:schemeClr val="lt1"/>
                </a:solidFill>
              </a:rPr>
              <a:t>, its </a:t>
            </a:r>
            <a:r>
              <a:rPr lang="en" u="sng">
                <a:solidFill>
                  <a:schemeClr val="lt1"/>
                </a:solidFill>
              </a:rPr>
              <a:t>P/E ratio of 63.8 </a:t>
            </a:r>
            <a:r>
              <a:rPr lang="en">
                <a:solidFill>
                  <a:schemeClr val="lt1"/>
                </a:solidFill>
              </a:rPr>
              <a:t>indicates that earnings remain thin, consistent with a </a:t>
            </a:r>
            <a:r>
              <a:rPr lang="en" u="sng">
                <a:solidFill>
                  <a:schemeClr val="lt1"/>
                </a:solidFill>
              </a:rPr>
              <a:t>small net income of $352M</a:t>
            </a:r>
            <a:r>
              <a:rPr lang="en">
                <a:solidFill>
                  <a:schemeClr val="lt1"/>
                </a:solidFill>
              </a:rPr>
              <a:t> (approx. 1% of Revenue) and a </a:t>
            </a:r>
            <a:r>
              <a:rPr lang="en" u="sng">
                <a:solidFill>
                  <a:schemeClr val="lt1"/>
                </a:solidFill>
              </a:rPr>
              <a:t>nearly flat free cash flow margin of 0.28%</a:t>
            </a:r>
            <a:r>
              <a:rPr lang="en">
                <a:solidFill>
                  <a:schemeClr val="lt1"/>
                </a:solidFill>
              </a:rPr>
              <a:t>.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The company offers a </a:t>
            </a:r>
            <a:r>
              <a:rPr lang="en" u="sng">
                <a:solidFill>
                  <a:schemeClr val="lt1"/>
                </a:solidFill>
              </a:rPr>
              <a:t>4.0% dividend yield</a:t>
            </a:r>
            <a:r>
              <a:rPr lang="en">
                <a:solidFill>
                  <a:schemeClr val="lt1"/>
                </a:solidFill>
              </a:rPr>
              <a:t>, signaling commitment to shareholder returns even amid low profitability, while a –60.6% Net Cash to Market Cap ratio shows significant leverage.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  </a:t>
            </a:r>
            <a:endParaRPr>
              <a:solidFill>
                <a:schemeClr val="lt1"/>
              </a:solidFill>
            </a:endParaRPr>
          </a:p>
        </p:txBody>
      </p:sp>
      <p:pic>
        <p:nvPicPr>
          <p:cNvPr id="788" name="Google Shape;788;p42"/>
          <p:cNvPicPr preferRelativeResize="0"/>
          <p:nvPr/>
        </p:nvPicPr>
        <p:blipFill>
          <a:blip r:embed="rId18">
            <a:alphaModFix/>
          </a:blip>
          <a:stretch>
            <a:fillRect/>
          </a:stretch>
        </p:blipFill>
        <p:spPr>
          <a:xfrm>
            <a:off x="356882" y="2484100"/>
            <a:ext cx="1853100" cy="1853100"/>
          </a:xfrm>
          <a:prstGeom prst="ellipse">
            <a:avLst/>
          </a:prstGeom>
          <a:noFill/>
          <a:ln>
            <a:noFill/>
          </a:ln>
        </p:spPr>
      </p:pic>
      <p:sp>
        <p:nvSpPr>
          <p:cNvPr id="789" name="Google Shape;789;p42"/>
          <p:cNvSpPr/>
          <p:nvPr/>
        </p:nvSpPr>
        <p:spPr>
          <a:xfrm>
            <a:off x="7875" y="1517887"/>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43"/>
          <p:cNvPicPr preferRelativeResize="0"/>
          <p:nvPr/>
        </p:nvPicPr>
        <p:blipFill>
          <a:blip r:embed="rId3">
            <a:alphaModFix/>
          </a:blip>
          <a:stretch>
            <a:fillRect/>
          </a:stretch>
        </p:blipFill>
        <p:spPr>
          <a:xfrm>
            <a:off x="0" y="545696"/>
            <a:ext cx="9143999" cy="1384063"/>
          </a:xfrm>
          <a:prstGeom prst="rect">
            <a:avLst/>
          </a:prstGeom>
          <a:noFill/>
          <a:ln>
            <a:noFill/>
          </a:ln>
        </p:spPr>
      </p:pic>
      <p:grpSp>
        <p:nvGrpSpPr>
          <p:cNvPr id="795" name="Google Shape;795;p43"/>
          <p:cNvGrpSpPr/>
          <p:nvPr/>
        </p:nvGrpSpPr>
        <p:grpSpPr>
          <a:xfrm>
            <a:off x="0" y="-2"/>
            <a:ext cx="9144000" cy="444000"/>
            <a:chOff x="0" y="-2"/>
            <a:chExt cx="9144000" cy="444000"/>
          </a:xfrm>
        </p:grpSpPr>
        <p:sp>
          <p:nvSpPr>
            <p:cNvPr id="796" name="Google Shape;796;p43"/>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97" name="Google Shape;797;p43">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798" name="Google Shape;798;p43"/>
            <p:cNvGrpSpPr/>
            <p:nvPr/>
          </p:nvGrpSpPr>
          <p:grpSpPr>
            <a:xfrm>
              <a:off x="4687985" y="24102"/>
              <a:ext cx="1396538" cy="392100"/>
              <a:chOff x="4383185" y="1555373"/>
              <a:chExt cx="1396538" cy="392100"/>
            </a:xfrm>
          </p:grpSpPr>
          <p:pic>
            <p:nvPicPr>
              <p:cNvPr id="799" name="Google Shape;799;p43"/>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800" name="Google Shape;800;p43"/>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chemeClr val="lt1"/>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801" name="Google Shape;801;p43"/>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802" name="Google Shape;802;p43"/>
            <p:cNvGrpSpPr/>
            <p:nvPr/>
          </p:nvGrpSpPr>
          <p:grpSpPr>
            <a:xfrm>
              <a:off x="2647516" y="26441"/>
              <a:ext cx="421800" cy="392100"/>
              <a:chOff x="3090174" y="207925"/>
              <a:chExt cx="421800" cy="392100"/>
            </a:xfrm>
          </p:grpSpPr>
          <p:pic>
            <p:nvPicPr>
              <p:cNvPr id="803" name="Google Shape;803;p43"/>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804" name="Google Shape;804;p43">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805" name="Google Shape;805;p43"/>
            <p:cNvGrpSpPr/>
            <p:nvPr/>
          </p:nvGrpSpPr>
          <p:grpSpPr>
            <a:xfrm>
              <a:off x="3173082" y="26441"/>
              <a:ext cx="421800" cy="392100"/>
              <a:chOff x="3601198" y="207925"/>
              <a:chExt cx="421800" cy="392100"/>
            </a:xfrm>
          </p:grpSpPr>
          <p:pic>
            <p:nvPicPr>
              <p:cNvPr id="806" name="Google Shape;806;p43"/>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807" name="Google Shape;807;p43">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808" name="Google Shape;808;p43"/>
            <p:cNvGrpSpPr/>
            <p:nvPr/>
          </p:nvGrpSpPr>
          <p:grpSpPr>
            <a:xfrm>
              <a:off x="3676838" y="26441"/>
              <a:ext cx="421800" cy="392100"/>
              <a:chOff x="4112225" y="207925"/>
              <a:chExt cx="421800" cy="392100"/>
            </a:xfrm>
          </p:grpSpPr>
          <p:pic>
            <p:nvPicPr>
              <p:cNvPr id="809" name="Google Shape;809;p43"/>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810" name="Google Shape;810;p43">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811" name="Google Shape;811;p43"/>
            <p:cNvGrpSpPr/>
            <p:nvPr/>
          </p:nvGrpSpPr>
          <p:grpSpPr>
            <a:xfrm>
              <a:off x="4182167" y="27791"/>
              <a:ext cx="421800" cy="389400"/>
              <a:chOff x="4646638" y="209275"/>
              <a:chExt cx="421800" cy="389400"/>
            </a:xfrm>
          </p:grpSpPr>
          <p:pic>
            <p:nvPicPr>
              <p:cNvPr id="812" name="Google Shape;812;p43"/>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813" name="Google Shape;813;p43">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814" name="Google Shape;814;p43"/>
          <p:cNvSpPr txBox="1"/>
          <p:nvPr/>
        </p:nvSpPr>
        <p:spPr>
          <a:xfrm>
            <a:off x="2131325" y="2007850"/>
            <a:ext cx="6945000" cy="29859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Pfizer Inc. (PFE), </a:t>
            </a:r>
            <a:r>
              <a:rPr lang="en" sz="1200">
                <a:solidFill>
                  <a:schemeClr val="lt1"/>
                </a:solidFill>
              </a:rPr>
              <a:t>a global pharmaceutical and biotechnology corporation</a:t>
            </a:r>
            <a:r>
              <a:rPr b="1" lang="en" sz="1200">
                <a:solidFill>
                  <a:schemeClr val="lt1"/>
                </a:solidFill>
              </a:rPr>
              <a:t>,</a:t>
            </a:r>
            <a:r>
              <a:rPr lang="en" sz="1200">
                <a:solidFill>
                  <a:schemeClr val="lt1"/>
                </a:solidFill>
              </a:rPr>
              <a:t> stands out positively within the Healthcare sector. With an enterprise value of $189.6B and an </a:t>
            </a:r>
            <a:r>
              <a:rPr lang="en" sz="1200" u="sng">
                <a:solidFill>
                  <a:schemeClr val="lt1"/>
                </a:solidFill>
              </a:rPr>
              <a:t>EV/Revenue multiple of 2.97</a:t>
            </a:r>
            <a:r>
              <a:rPr lang="en" sz="1200">
                <a:solidFill>
                  <a:schemeClr val="lt1"/>
                </a:solidFill>
              </a:rPr>
              <a:t>, Pfizer </a:t>
            </a:r>
            <a:r>
              <a:rPr lang="en" sz="1200" u="sng">
                <a:solidFill>
                  <a:schemeClr val="lt1"/>
                </a:solidFill>
              </a:rPr>
              <a:t>trades at a discount to the sector average of 4.51</a:t>
            </a:r>
            <a:r>
              <a:rPr lang="en" sz="1200">
                <a:solidFill>
                  <a:schemeClr val="lt1"/>
                </a:solidFill>
              </a:rPr>
              <a:t>, suggesting the market values it more conservatively relative to its peers. </a:t>
            </a:r>
            <a:endParaRPr sz="1200">
              <a:solidFill>
                <a:schemeClr val="lt1"/>
              </a:solidFill>
            </a:endParaRPr>
          </a:p>
          <a:p>
            <a:pPr indent="0" lvl="0" marL="0" rtl="0" algn="l">
              <a:spcBef>
                <a:spcPts val="0"/>
              </a:spcBef>
              <a:spcAft>
                <a:spcPts val="0"/>
              </a:spcAft>
              <a:buNone/>
            </a:pPr>
            <a:r>
              <a:rPr lang="en" sz="1200">
                <a:solidFill>
                  <a:schemeClr val="lt1"/>
                </a:solidFill>
              </a:rPr>
              <a:t>   </a:t>
            </a:r>
            <a:endParaRPr sz="1200">
              <a:solidFill>
                <a:schemeClr val="lt1"/>
              </a:solidFill>
            </a:endParaRPr>
          </a:p>
          <a:p>
            <a:pPr indent="0" lvl="0" marL="0" rtl="0" algn="l">
              <a:spcBef>
                <a:spcPts val="0"/>
              </a:spcBef>
              <a:spcAft>
                <a:spcPts val="0"/>
              </a:spcAft>
              <a:buNone/>
            </a:pPr>
            <a:r>
              <a:rPr lang="en" sz="1200">
                <a:solidFill>
                  <a:schemeClr val="lt1"/>
                </a:solidFill>
              </a:rPr>
              <a:t>   Its </a:t>
            </a:r>
            <a:r>
              <a:rPr lang="en" sz="1200" u="sng">
                <a:solidFill>
                  <a:schemeClr val="lt1"/>
                </a:solidFill>
              </a:rPr>
              <a:t>P/E ratio of 13.1</a:t>
            </a:r>
            <a:r>
              <a:rPr lang="en" sz="1200">
                <a:solidFill>
                  <a:schemeClr val="lt1"/>
                </a:solidFill>
              </a:rPr>
              <a:t> is also less than half the </a:t>
            </a:r>
            <a:r>
              <a:rPr lang="en" sz="1200" u="sng">
                <a:solidFill>
                  <a:schemeClr val="lt1"/>
                </a:solidFill>
              </a:rPr>
              <a:t>sector’s 30.2</a:t>
            </a:r>
            <a:r>
              <a:rPr lang="en" sz="1200">
                <a:solidFill>
                  <a:schemeClr val="lt1"/>
                </a:solidFill>
              </a:rPr>
              <a:t>, implying investors see Pfizer as mature and stable rather than high-growth. Despite that, </a:t>
            </a:r>
            <a:r>
              <a:rPr lang="en" sz="1200" u="sng">
                <a:solidFill>
                  <a:schemeClr val="lt1"/>
                </a:solidFill>
              </a:rPr>
              <a:t>Pfizer shows solid fundamentals</a:t>
            </a:r>
            <a:r>
              <a:rPr lang="en" sz="1200">
                <a:solidFill>
                  <a:schemeClr val="lt1"/>
                </a:solidFill>
              </a:rPr>
              <a:t> — revenue of $63.8B (above </a:t>
            </a:r>
            <a:r>
              <a:rPr lang="en" sz="1200">
                <a:solidFill>
                  <a:schemeClr val="lt1"/>
                </a:solidFill>
              </a:rPr>
              <a:t>$</a:t>
            </a:r>
            <a:r>
              <a:rPr lang="en" sz="1200">
                <a:solidFill>
                  <a:schemeClr val="lt1"/>
                </a:solidFill>
              </a:rPr>
              <a:t>58.4B sector average), 13.5% revenue growth (vs. 7.3%), and a </a:t>
            </a:r>
            <a:r>
              <a:rPr lang="en" sz="1200" u="sng">
                <a:solidFill>
                  <a:schemeClr val="lt1"/>
                </a:solidFill>
              </a:rPr>
              <a:t>strong free cash flow margin of 19.5%, comfortably outperforming the sector’s 12.3%</a:t>
            </a:r>
            <a:r>
              <a:rPr lang="en" sz="1200">
                <a:solidFill>
                  <a:schemeClr val="lt1"/>
                </a:solidFill>
              </a:rPr>
              <a:t>. The company also offers a </a:t>
            </a:r>
            <a:r>
              <a:rPr lang="en" sz="1200" u="sng">
                <a:solidFill>
                  <a:schemeClr val="lt1"/>
                </a:solidFill>
              </a:rPr>
              <a:t>6.96% dividend yield</a:t>
            </a:r>
            <a:r>
              <a:rPr lang="en" sz="1200">
                <a:solidFill>
                  <a:schemeClr val="lt1"/>
                </a:solidFill>
              </a:rPr>
              <a:t>, far exceeding the sector’s 1.14%, making it an appealing choice for income-oriented investors.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a:t>
            </a:r>
            <a:r>
              <a:rPr lang="en" sz="1200" u="sng">
                <a:solidFill>
                  <a:schemeClr val="lt1"/>
                </a:solidFill>
              </a:rPr>
              <a:t>The main drawback is leverage</a:t>
            </a:r>
            <a:r>
              <a:rPr lang="en" sz="1200">
                <a:solidFill>
                  <a:schemeClr val="lt1"/>
                </a:solidFill>
              </a:rPr>
              <a:t>, with net cash to market cap at –34.7% compared to the sector’s –18%, indicating higher debt levels. Overall, Pfizer appears undervalued relative to its sector peers, combining strong cash generation and income returns with moderate growth and higher leverage.</a:t>
            </a:r>
            <a:endParaRPr sz="1200">
              <a:solidFill>
                <a:schemeClr val="lt1"/>
              </a:solidFill>
            </a:endParaRPr>
          </a:p>
        </p:txBody>
      </p:sp>
      <p:sp>
        <p:nvSpPr>
          <p:cNvPr id="815" name="Google Shape;815;p43"/>
          <p:cNvSpPr/>
          <p:nvPr/>
        </p:nvSpPr>
        <p:spPr>
          <a:xfrm>
            <a:off x="7875" y="1069600"/>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816" name="Google Shape;816;p43"/>
          <p:cNvPicPr preferRelativeResize="0"/>
          <p:nvPr/>
        </p:nvPicPr>
        <p:blipFill>
          <a:blip r:embed="rId18">
            <a:alphaModFix/>
          </a:blip>
          <a:stretch>
            <a:fillRect/>
          </a:stretch>
        </p:blipFill>
        <p:spPr>
          <a:xfrm>
            <a:off x="290144" y="2777276"/>
            <a:ext cx="1540800" cy="1107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44"/>
          <p:cNvPicPr preferRelativeResize="0"/>
          <p:nvPr/>
        </p:nvPicPr>
        <p:blipFill>
          <a:blip r:embed="rId3">
            <a:alphaModFix/>
          </a:blip>
          <a:stretch>
            <a:fillRect/>
          </a:stretch>
        </p:blipFill>
        <p:spPr>
          <a:xfrm>
            <a:off x="0" y="514155"/>
            <a:ext cx="9143998" cy="1352739"/>
          </a:xfrm>
          <a:prstGeom prst="rect">
            <a:avLst/>
          </a:prstGeom>
          <a:noFill/>
          <a:ln>
            <a:noFill/>
          </a:ln>
        </p:spPr>
      </p:pic>
      <p:grpSp>
        <p:nvGrpSpPr>
          <p:cNvPr id="822" name="Google Shape;822;p44"/>
          <p:cNvGrpSpPr/>
          <p:nvPr/>
        </p:nvGrpSpPr>
        <p:grpSpPr>
          <a:xfrm>
            <a:off x="0" y="-2"/>
            <a:ext cx="9144000" cy="444000"/>
            <a:chOff x="0" y="-2"/>
            <a:chExt cx="9144000" cy="444000"/>
          </a:xfrm>
        </p:grpSpPr>
        <p:sp>
          <p:nvSpPr>
            <p:cNvPr id="823" name="Google Shape;823;p44"/>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824" name="Google Shape;824;p44">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825" name="Google Shape;825;p44"/>
            <p:cNvGrpSpPr/>
            <p:nvPr/>
          </p:nvGrpSpPr>
          <p:grpSpPr>
            <a:xfrm>
              <a:off x="4687985" y="24102"/>
              <a:ext cx="1396538" cy="392100"/>
              <a:chOff x="4383185" y="1555373"/>
              <a:chExt cx="1396538" cy="392100"/>
            </a:xfrm>
          </p:grpSpPr>
          <p:pic>
            <p:nvPicPr>
              <p:cNvPr id="826" name="Google Shape;826;p44"/>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827" name="Google Shape;827;p44"/>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chemeClr val="lt1"/>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828" name="Google Shape;828;p44"/>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829" name="Google Shape;829;p44"/>
            <p:cNvGrpSpPr/>
            <p:nvPr/>
          </p:nvGrpSpPr>
          <p:grpSpPr>
            <a:xfrm>
              <a:off x="2647516" y="26441"/>
              <a:ext cx="421800" cy="392100"/>
              <a:chOff x="3090174" y="207925"/>
              <a:chExt cx="421800" cy="392100"/>
            </a:xfrm>
          </p:grpSpPr>
          <p:pic>
            <p:nvPicPr>
              <p:cNvPr id="830" name="Google Shape;830;p44"/>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831" name="Google Shape;831;p44">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832" name="Google Shape;832;p44"/>
            <p:cNvGrpSpPr/>
            <p:nvPr/>
          </p:nvGrpSpPr>
          <p:grpSpPr>
            <a:xfrm>
              <a:off x="3173082" y="26441"/>
              <a:ext cx="421800" cy="392100"/>
              <a:chOff x="3601198" y="207925"/>
              <a:chExt cx="421800" cy="392100"/>
            </a:xfrm>
          </p:grpSpPr>
          <p:pic>
            <p:nvPicPr>
              <p:cNvPr id="833" name="Google Shape;833;p44"/>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834" name="Google Shape;834;p44">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835" name="Google Shape;835;p44"/>
            <p:cNvGrpSpPr/>
            <p:nvPr/>
          </p:nvGrpSpPr>
          <p:grpSpPr>
            <a:xfrm>
              <a:off x="3676838" y="26441"/>
              <a:ext cx="421800" cy="392100"/>
              <a:chOff x="4112225" y="207925"/>
              <a:chExt cx="421800" cy="392100"/>
            </a:xfrm>
          </p:grpSpPr>
          <p:pic>
            <p:nvPicPr>
              <p:cNvPr id="836" name="Google Shape;836;p44"/>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837" name="Google Shape;837;p44">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838" name="Google Shape;838;p44"/>
            <p:cNvGrpSpPr/>
            <p:nvPr/>
          </p:nvGrpSpPr>
          <p:grpSpPr>
            <a:xfrm>
              <a:off x="4182167" y="27791"/>
              <a:ext cx="421800" cy="389400"/>
              <a:chOff x="4646638" y="209275"/>
              <a:chExt cx="421800" cy="389400"/>
            </a:xfrm>
          </p:grpSpPr>
          <p:pic>
            <p:nvPicPr>
              <p:cNvPr id="839" name="Google Shape;839;p44"/>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840" name="Google Shape;840;p44">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841" name="Google Shape;841;p44"/>
          <p:cNvSpPr txBox="1"/>
          <p:nvPr/>
        </p:nvSpPr>
        <p:spPr>
          <a:xfrm>
            <a:off x="2123475" y="2007850"/>
            <a:ext cx="6952800" cy="28524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United Parcel Service (UPS), </a:t>
            </a:r>
            <a:r>
              <a:rPr lang="en" sz="1200">
                <a:solidFill>
                  <a:schemeClr val="lt1"/>
                </a:solidFill>
              </a:rPr>
              <a:t>a global leader in package delivery and logistics</a:t>
            </a:r>
            <a:r>
              <a:rPr b="1" lang="en" sz="1200">
                <a:solidFill>
                  <a:schemeClr val="lt1"/>
                </a:solidFill>
              </a:rPr>
              <a:t>,</a:t>
            </a:r>
            <a:r>
              <a:rPr lang="en" sz="1200">
                <a:solidFill>
                  <a:schemeClr val="lt1"/>
                </a:solidFill>
              </a:rPr>
              <a:t> trades at a significant discount to the broader Industrials sector, reflecting its profile as a mature, lower-growth logistics leader. With an enterprise value of $97.0B and an EV/Revenue multiple of just 1.07 versus the sector’s 4.26, the market values UPS’s sales far more conservatively. Its P/E ratio of 13.0 is also well below the sector average of 30.7, signaling relatively modest growth expectations. Despite flat revenue growth (0.9%), </a:t>
            </a:r>
            <a:r>
              <a:rPr lang="en" sz="1200" u="sng">
                <a:solidFill>
                  <a:schemeClr val="lt1"/>
                </a:solidFill>
              </a:rPr>
              <a:t>UPS maintains solid profitability with $5.7B in net income</a:t>
            </a:r>
            <a:r>
              <a:rPr lang="en" sz="1200">
                <a:solidFill>
                  <a:schemeClr val="lt1"/>
                </a:solidFill>
              </a:rPr>
              <a:t> and a 3.9% free cash flow margin, though both lag behind the sector’s higher 11.7% cash efficiency.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The </a:t>
            </a:r>
            <a:r>
              <a:rPr lang="en" sz="1200" u="sng">
                <a:solidFill>
                  <a:schemeClr val="lt1"/>
                </a:solidFill>
              </a:rPr>
              <a:t>standout metric is UPS’s 7.48% dividend yield</a:t>
            </a:r>
            <a:r>
              <a:rPr lang="en" sz="1200">
                <a:solidFill>
                  <a:schemeClr val="lt1"/>
                </a:solidFill>
              </a:rPr>
              <a:t>, dramatically exceeding the sector’s 1.43%, positioning it as a strong income stock. However, a </a:t>
            </a:r>
            <a:r>
              <a:rPr lang="en" sz="1200" u="sng">
                <a:solidFill>
                  <a:schemeClr val="lt1"/>
                </a:solidFill>
              </a:rPr>
              <a:t>–30.4% net cash-to-market-cap ratio shows higher leverage than peers</a:t>
            </a:r>
            <a:r>
              <a:rPr lang="en" sz="1200">
                <a:solidFill>
                  <a:schemeClr val="lt1"/>
                </a:solidFill>
              </a:rPr>
              <a:t>.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UPS appears undervalued relative to the industrial average, offering steady earnings and exceptional dividends but limited growth and lower cash margins compared with the broader sector.</a:t>
            </a:r>
            <a:endParaRPr sz="1200">
              <a:solidFill>
                <a:schemeClr val="lt1"/>
              </a:solidFill>
            </a:endParaRPr>
          </a:p>
        </p:txBody>
      </p:sp>
      <p:sp>
        <p:nvSpPr>
          <p:cNvPr id="842" name="Google Shape;842;p44"/>
          <p:cNvSpPr/>
          <p:nvPr/>
        </p:nvSpPr>
        <p:spPr>
          <a:xfrm>
            <a:off x="14356" y="1352728"/>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843" name="Google Shape;843;p44"/>
          <p:cNvPicPr preferRelativeResize="0"/>
          <p:nvPr/>
        </p:nvPicPr>
        <p:blipFill>
          <a:blip r:embed="rId18">
            <a:alphaModFix/>
          </a:blip>
          <a:stretch>
            <a:fillRect/>
          </a:stretch>
        </p:blipFill>
        <p:spPr>
          <a:xfrm>
            <a:off x="458926" y="2669675"/>
            <a:ext cx="1361651" cy="1498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grpSp>
        <p:nvGrpSpPr>
          <p:cNvPr id="848" name="Google Shape;848;p45"/>
          <p:cNvGrpSpPr/>
          <p:nvPr/>
        </p:nvGrpSpPr>
        <p:grpSpPr>
          <a:xfrm>
            <a:off x="0" y="-2"/>
            <a:ext cx="9144000" cy="444000"/>
            <a:chOff x="0" y="-2"/>
            <a:chExt cx="9144000" cy="444000"/>
          </a:xfrm>
        </p:grpSpPr>
        <p:sp>
          <p:nvSpPr>
            <p:cNvPr id="849" name="Google Shape;849;p45"/>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850" name="Google Shape;850;p45">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851" name="Google Shape;851;p45"/>
            <p:cNvGrpSpPr/>
            <p:nvPr/>
          </p:nvGrpSpPr>
          <p:grpSpPr>
            <a:xfrm>
              <a:off x="4687985" y="24102"/>
              <a:ext cx="1396538" cy="392100"/>
              <a:chOff x="4383185" y="1555373"/>
              <a:chExt cx="1396538" cy="392100"/>
            </a:xfrm>
          </p:grpSpPr>
          <p:pic>
            <p:nvPicPr>
              <p:cNvPr id="852" name="Google Shape;852;p45"/>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853" name="Google Shape;853;p45"/>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TOP Overvalued</a:t>
                </a:r>
                <a:endParaRPr b="1" sz="1279">
                  <a:solidFill>
                    <a:srgbClr val="FFFFFF"/>
                  </a:solidFill>
                  <a:latin typeface="Poppins"/>
                  <a:ea typeface="Poppins"/>
                  <a:cs typeface="Poppins"/>
                  <a:sym typeface="Poppins"/>
                </a:endParaRPr>
              </a:p>
            </p:txBody>
          </p:sp>
          <p:pic>
            <p:nvPicPr>
              <p:cNvPr id="854" name="Google Shape;854;p45"/>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855" name="Google Shape;855;p45"/>
            <p:cNvGrpSpPr/>
            <p:nvPr/>
          </p:nvGrpSpPr>
          <p:grpSpPr>
            <a:xfrm>
              <a:off x="2647516" y="26441"/>
              <a:ext cx="421800" cy="392100"/>
              <a:chOff x="3090174" y="207925"/>
              <a:chExt cx="421800" cy="392100"/>
            </a:xfrm>
          </p:grpSpPr>
          <p:pic>
            <p:nvPicPr>
              <p:cNvPr id="856" name="Google Shape;856;p45"/>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857" name="Google Shape;857;p45">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858" name="Google Shape;858;p45"/>
            <p:cNvGrpSpPr/>
            <p:nvPr/>
          </p:nvGrpSpPr>
          <p:grpSpPr>
            <a:xfrm>
              <a:off x="3173082" y="26441"/>
              <a:ext cx="421800" cy="392100"/>
              <a:chOff x="3601198" y="207925"/>
              <a:chExt cx="421800" cy="392100"/>
            </a:xfrm>
          </p:grpSpPr>
          <p:pic>
            <p:nvPicPr>
              <p:cNvPr id="859" name="Google Shape;859;p45"/>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860" name="Google Shape;860;p45">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861" name="Google Shape;861;p45"/>
            <p:cNvGrpSpPr/>
            <p:nvPr/>
          </p:nvGrpSpPr>
          <p:grpSpPr>
            <a:xfrm>
              <a:off x="3676838" y="26441"/>
              <a:ext cx="421800" cy="392100"/>
              <a:chOff x="4112225" y="207925"/>
              <a:chExt cx="421800" cy="392100"/>
            </a:xfrm>
          </p:grpSpPr>
          <p:pic>
            <p:nvPicPr>
              <p:cNvPr id="862" name="Google Shape;862;p45"/>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863" name="Google Shape;863;p45">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864" name="Google Shape;864;p45"/>
            <p:cNvGrpSpPr/>
            <p:nvPr/>
          </p:nvGrpSpPr>
          <p:grpSpPr>
            <a:xfrm>
              <a:off x="4182167" y="27791"/>
              <a:ext cx="421800" cy="389400"/>
              <a:chOff x="4646638" y="209275"/>
              <a:chExt cx="421800" cy="389400"/>
            </a:xfrm>
          </p:grpSpPr>
          <p:pic>
            <p:nvPicPr>
              <p:cNvPr id="865" name="Google Shape;865;p45"/>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866" name="Google Shape;866;p45">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867" name="Google Shape;867;p45"/>
          <p:cNvSpPr txBox="1"/>
          <p:nvPr/>
        </p:nvSpPr>
        <p:spPr>
          <a:xfrm>
            <a:off x="0" y="3934950"/>
            <a:ext cx="9144000" cy="8469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These are the </a:t>
            </a:r>
            <a:r>
              <a:rPr lang="en" sz="1300" u="sng">
                <a:solidFill>
                  <a:schemeClr val="lt1"/>
                </a:solidFill>
              </a:rPr>
              <a:t>TOP 5 Overvalued companies to watch right now</a:t>
            </a:r>
            <a:r>
              <a:rPr lang="en" sz="1300">
                <a:solidFill>
                  <a:schemeClr val="lt1"/>
                </a:solidFill>
              </a:rPr>
              <a:t>, all of them belong to the Technology sector except Tesla, but one can very easily argue Tesla is also a technology company with big ambitions on AI and robotics. The fact that all of these belong to the same sector indicates there might be a bubble brewing.</a:t>
            </a:r>
            <a:r>
              <a:rPr b="1" lang="en" sz="1300">
                <a:solidFill>
                  <a:schemeClr val="lt1"/>
                </a:solidFill>
              </a:rPr>
              <a:t>   </a:t>
            </a:r>
            <a:endParaRPr sz="1300">
              <a:solidFill>
                <a:schemeClr val="lt1"/>
              </a:solidFill>
            </a:endParaRPr>
          </a:p>
        </p:txBody>
      </p:sp>
      <p:pic>
        <p:nvPicPr>
          <p:cNvPr id="868" name="Google Shape;868;p45"/>
          <p:cNvPicPr preferRelativeResize="0"/>
          <p:nvPr/>
        </p:nvPicPr>
        <p:blipFill rotWithShape="1">
          <a:blip r:embed="rId17">
            <a:alphaModFix/>
          </a:blip>
          <a:srcRect b="8" l="0" r="0" t="12017"/>
          <a:stretch/>
        </p:blipFill>
        <p:spPr>
          <a:xfrm>
            <a:off x="0" y="1641217"/>
            <a:ext cx="9143999" cy="156825"/>
          </a:xfrm>
          <a:prstGeom prst="rect">
            <a:avLst/>
          </a:prstGeom>
          <a:noFill/>
          <a:ln>
            <a:noFill/>
          </a:ln>
        </p:spPr>
      </p:pic>
      <p:sp>
        <p:nvSpPr>
          <p:cNvPr id="869" name="Google Shape;869;p45"/>
          <p:cNvSpPr txBox="1"/>
          <p:nvPr/>
        </p:nvSpPr>
        <p:spPr>
          <a:xfrm>
            <a:off x="550522" y="1567657"/>
            <a:ext cx="699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S&amp;P500</a:t>
            </a:r>
            <a:endParaRPr b="1" sz="1000">
              <a:solidFill>
                <a:schemeClr val="lt1"/>
              </a:solidFill>
            </a:endParaRPr>
          </a:p>
        </p:txBody>
      </p:sp>
      <p:pic>
        <p:nvPicPr>
          <p:cNvPr id="870" name="Google Shape;870;p45"/>
          <p:cNvPicPr preferRelativeResize="0"/>
          <p:nvPr/>
        </p:nvPicPr>
        <p:blipFill>
          <a:blip r:embed="rId18">
            <a:alphaModFix/>
          </a:blip>
          <a:stretch>
            <a:fillRect/>
          </a:stretch>
        </p:blipFill>
        <p:spPr>
          <a:xfrm>
            <a:off x="0" y="476244"/>
            <a:ext cx="9143999" cy="1186676"/>
          </a:xfrm>
          <a:prstGeom prst="rect">
            <a:avLst/>
          </a:prstGeom>
          <a:noFill/>
          <a:ln>
            <a:noFill/>
          </a:ln>
        </p:spPr>
      </p:pic>
      <p:pic>
        <p:nvPicPr>
          <p:cNvPr id="871" name="Google Shape;871;p45"/>
          <p:cNvPicPr preferRelativeResize="0"/>
          <p:nvPr/>
        </p:nvPicPr>
        <p:blipFill>
          <a:blip r:embed="rId19">
            <a:alphaModFix/>
          </a:blip>
          <a:stretch>
            <a:fillRect/>
          </a:stretch>
        </p:blipFill>
        <p:spPr>
          <a:xfrm>
            <a:off x="301008" y="2213912"/>
            <a:ext cx="1305300" cy="1305300"/>
          </a:xfrm>
          <a:prstGeom prst="roundRect">
            <a:avLst>
              <a:gd fmla="val 16667" name="adj"/>
            </a:avLst>
          </a:prstGeom>
          <a:noFill/>
          <a:ln>
            <a:noFill/>
          </a:ln>
        </p:spPr>
      </p:pic>
      <p:pic>
        <p:nvPicPr>
          <p:cNvPr id="872" name="Google Shape;872;p45"/>
          <p:cNvPicPr preferRelativeResize="0"/>
          <p:nvPr/>
        </p:nvPicPr>
        <p:blipFill rotWithShape="1">
          <a:blip r:embed="rId20">
            <a:alphaModFix/>
          </a:blip>
          <a:srcRect b="34247" l="16632" r="19100" t="28044"/>
          <a:stretch/>
        </p:blipFill>
        <p:spPr>
          <a:xfrm>
            <a:off x="1840308" y="2549250"/>
            <a:ext cx="1926850" cy="634500"/>
          </a:xfrm>
          <a:prstGeom prst="rect">
            <a:avLst/>
          </a:prstGeom>
          <a:noFill/>
          <a:ln>
            <a:noFill/>
          </a:ln>
        </p:spPr>
      </p:pic>
      <p:pic>
        <p:nvPicPr>
          <p:cNvPr id="873" name="Google Shape;873;p45"/>
          <p:cNvPicPr preferRelativeResize="0"/>
          <p:nvPr/>
        </p:nvPicPr>
        <p:blipFill>
          <a:blip r:embed="rId21">
            <a:alphaModFix/>
          </a:blip>
          <a:stretch>
            <a:fillRect/>
          </a:stretch>
        </p:blipFill>
        <p:spPr>
          <a:xfrm>
            <a:off x="4090382" y="2516700"/>
            <a:ext cx="1352050" cy="888350"/>
          </a:xfrm>
          <a:prstGeom prst="rect">
            <a:avLst/>
          </a:prstGeom>
          <a:noFill/>
          <a:ln>
            <a:noFill/>
          </a:ln>
        </p:spPr>
      </p:pic>
      <p:pic>
        <p:nvPicPr>
          <p:cNvPr id="874" name="Google Shape;874;p45"/>
          <p:cNvPicPr preferRelativeResize="0"/>
          <p:nvPr/>
        </p:nvPicPr>
        <p:blipFill>
          <a:blip r:embed="rId22">
            <a:alphaModFix/>
          </a:blip>
          <a:stretch>
            <a:fillRect/>
          </a:stretch>
        </p:blipFill>
        <p:spPr>
          <a:xfrm>
            <a:off x="5819884" y="2278625"/>
            <a:ext cx="1456800" cy="1456800"/>
          </a:xfrm>
          <a:prstGeom prst="roundRect">
            <a:avLst>
              <a:gd fmla="val 16667" name="adj"/>
            </a:avLst>
          </a:prstGeom>
          <a:noFill/>
          <a:ln>
            <a:noFill/>
          </a:ln>
        </p:spPr>
      </p:pic>
      <p:pic>
        <p:nvPicPr>
          <p:cNvPr id="875" name="Google Shape;875;p45"/>
          <p:cNvPicPr preferRelativeResize="0"/>
          <p:nvPr/>
        </p:nvPicPr>
        <p:blipFill>
          <a:blip r:embed="rId23">
            <a:alphaModFix/>
          </a:blip>
          <a:stretch>
            <a:fillRect/>
          </a:stretch>
        </p:blipFill>
        <p:spPr>
          <a:xfrm>
            <a:off x="7628746" y="2434925"/>
            <a:ext cx="1144200" cy="1144200"/>
          </a:xfrm>
          <a:prstGeom prst="roundRect">
            <a:avLst>
              <a:gd fmla="val 16667"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46"/>
          <p:cNvPicPr preferRelativeResize="0"/>
          <p:nvPr/>
        </p:nvPicPr>
        <p:blipFill>
          <a:blip r:embed="rId3">
            <a:alphaModFix/>
          </a:blip>
          <a:stretch>
            <a:fillRect/>
          </a:stretch>
        </p:blipFill>
        <p:spPr>
          <a:xfrm>
            <a:off x="0" y="478073"/>
            <a:ext cx="9144001" cy="1383675"/>
          </a:xfrm>
          <a:prstGeom prst="rect">
            <a:avLst/>
          </a:prstGeom>
          <a:noFill/>
          <a:ln>
            <a:noFill/>
          </a:ln>
        </p:spPr>
      </p:pic>
      <p:grpSp>
        <p:nvGrpSpPr>
          <p:cNvPr id="881" name="Google Shape;881;p46"/>
          <p:cNvGrpSpPr/>
          <p:nvPr/>
        </p:nvGrpSpPr>
        <p:grpSpPr>
          <a:xfrm>
            <a:off x="0" y="-2"/>
            <a:ext cx="9144000" cy="444000"/>
            <a:chOff x="0" y="-2"/>
            <a:chExt cx="9144000" cy="444000"/>
          </a:xfrm>
        </p:grpSpPr>
        <p:sp>
          <p:nvSpPr>
            <p:cNvPr id="882" name="Google Shape;882;p46"/>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883" name="Google Shape;883;p46">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884" name="Google Shape;884;p46"/>
            <p:cNvGrpSpPr/>
            <p:nvPr/>
          </p:nvGrpSpPr>
          <p:grpSpPr>
            <a:xfrm>
              <a:off x="4687985" y="24102"/>
              <a:ext cx="1396538" cy="392100"/>
              <a:chOff x="4383185" y="1555373"/>
              <a:chExt cx="1396538" cy="392100"/>
            </a:xfrm>
          </p:grpSpPr>
          <p:pic>
            <p:nvPicPr>
              <p:cNvPr id="885" name="Google Shape;885;p46"/>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886" name="Google Shape;886;p46"/>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rgbClr val="FFFFFF"/>
                    </a:solidFill>
                    <a:latin typeface="Poppins"/>
                    <a:ea typeface="Poppins"/>
                    <a:cs typeface="Poppins"/>
                    <a:sym typeface="Poppins"/>
                  </a:rPr>
                  <a:t>TOP Overvalued</a:t>
                </a:r>
                <a:endParaRPr b="1" sz="1100">
                  <a:solidFill>
                    <a:srgbClr val="FFFFFF"/>
                  </a:solidFill>
                  <a:latin typeface="Poppins"/>
                  <a:ea typeface="Poppins"/>
                  <a:cs typeface="Poppins"/>
                  <a:sym typeface="Poppins"/>
                </a:endParaRPr>
              </a:p>
            </p:txBody>
          </p:sp>
          <p:pic>
            <p:nvPicPr>
              <p:cNvPr id="887" name="Google Shape;887;p46"/>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888" name="Google Shape;888;p46"/>
            <p:cNvGrpSpPr/>
            <p:nvPr/>
          </p:nvGrpSpPr>
          <p:grpSpPr>
            <a:xfrm>
              <a:off x="2647516" y="26441"/>
              <a:ext cx="421800" cy="392100"/>
              <a:chOff x="3090174" y="207925"/>
              <a:chExt cx="421800" cy="392100"/>
            </a:xfrm>
          </p:grpSpPr>
          <p:pic>
            <p:nvPicPr>
              <p:cNvPr id="889" name="Google Shape;889;p46"/>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890" name="Google Shape;890;p46">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891" name="Google Shape;891;p46"/>
            <p:cNvGrpSpPr/>
            <p:nvPr/>
          </p:nvGrpSpPr>
          <p:grpSpPr>
            <a:xfrm>
              <a:off x="3173082" y="26441"/>
              <a:ext cx="421800" cy="392100"/>
              <a:chOff x="3601198" y="207925"/>
              <a:chExt cx="421800" cy="392100"/>
            </a:xfrm>
          </p:grpSpPr>
          <p:pic>
            <p:nvPicPr>
              <p:cNvPr id="892" name="Google Shape;892;p46"/>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893" name="Google Shape;893;p46">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894" name="Google Shape;894;p46"/>
            <p:cNvGrpSpPr/>
            <p:nvPr/>
          </p:nvGrpSpPr>
          <p:grpSpPr>
            <a:xfrm>
              <a:off x="3676838" y="26441"/>
              <a:ext cx="421800" cy="392100"/>
              <a:chOff x="4112225" y="207925"/>
              <a:chExt cx="421800" cy="392100"/>
            </a:xfrm>
          </p:grpSpPr>
          <p:pic>
            <p:nvPicPr>
              <p:cNvPr id="895" name="Google Shape;895;p46"/>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896" name="Google Shape;896;p46">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897" name="Google Shape;897;p46"/>
            <p:cNvGrpSpPr/>
            <p:nvPr/>
          </p:nvGrpSpPr>
          <p:grpSpPr>
            <a:xfrm>
              <a:off x="4182167" y="27791"/>
              <a:ext cx="421800" cy="389400"/>
              <a:chOff x="4646638" y="209275"/>
              <a:chExt cx="421800" cy="389400"/>
            </a:xfrm>
          </p:grpSpPr>
          <p:pic>
            <p:nvPicPr>
              <p:cNvPr id="898" name="Google Shape;898;p46"/>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899" name="Google Shape;899;p46">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900" name="Google Shape;900;p46"/>
          <p:cNvSpPr txBox="1"/>
          <p:nvPr/>
        </p:nvSpPr>
        <p:spPr>
          <a:xfrm>
            <a:off x="1761700" y="1929191"/>
            <a:ext cx="7314300" cy="3057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Tesla, Inc. (TSLA)</a:t>
            </a:r>
            <a:r>
              <a:rPr lang="en" sz="1200">
                <a:solidFill>
                  <a:schemeClr val="lt1"/>
                </a:solidFill>
              </a:rPr>
              <a:t>, designs and manufactures electric vehicles, renewable energy products, and advanced energy solutions to accelerate the world’s transition to sustainable energy. Trades at </a:t>
            </a:r>
            <a:r>
              <a:rPr lang="en" sz="1200" u="sng">
                <a:solidFill>
                  <a:schemeClr val="lt1"/>
                </a:solidFill>
              </a:rPr>
              <a:t>extraordinarily high valuation</a:t>
            </a:r>
            <a:r>
              <a:rPr lang="en" sz="1200">
                <a:solidFill>
                  <a:schemeClr val="lt1"/>
                </a:solidFill>
              </a:rPr>
              <a:t> levels relative to the broader Consumer Discretionary sector, reflecting </a:t>
            </a:r>
            <a:r>
              <a:rPr lang="en" sz="1200" u="sng">
                <a:solidFill>
                  <a:schemeClr val="lt1"/>
                </a:solidFill>
              </a:rPr>
              <a:t>investors expectations</a:t>
            </a:r>
            <a:r>
              <a:rPr lang="en" sz="1200">
                <a:solidFill>
                  <a:schemeClr val="lt1"/>
                </a:solidFill>
              </a:rPr>
              <a:t> for long-term</a:t>
            </a:r>
            <a:r>
              <a:rPr lang="en" sz="1200">
                <a:solidFill>
                  <a:schemeClr val="lt1"/>
                </a:solidFill>
              </a:rPr>
              <a:t> </a:t>
            </a:r>
            <a:r>
              <a:rPr lang="en" sz="1200" u="sng">
                <a:solidFill>
                  <a:schemeClr val="lt1"/>
                </a:solidFill>
              </a:rPr>
              <a:t>innovation</a:t>
            </a:r>
            <a:r>
              <a:rPr lang="en" sz="1200">
                <a:solidFill>
                  <a:schemeClr val="lt1"/>
                </a:solidFill>
              </a:rPr>
              <a:t> and </a:t>
            </a:r>
            <a:r>
              <a:rPr lang="en" sz="1200" u="sng">
                <a:solidFill>
                  <a:schemeClr val="lt1"/>
                </a:solidFill>
              </a:rPr>
              <a:t>dominance</a:t>
            </a:r>
            <a:r>
              <a:rPr lang="en" sz="1200" u="sng">
                <a:solidFill>
                  <a:schemeClr val="lt1"/>
                </a:solidFill>
              </a:rPr>
              <a:t> rather than current fundamentals</a:t>
            </a:r>
            <a:r>
              <a:rPr lang="en" sz="1200">
                <a:solidFill>
                  <a:schemeClr val="lt1"/>
                </a:solidFill>
              </a:rPr>
              <a:t>.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With a massive enterprise value of $1.43 trillion, </a:t>
            </a:r>
            <a:r>
              <a:rPr lang="en" sz="1200" u="sng">
                <a:solidFill>
                  <a:schemeClr val="lt1"/>
                </a:solidFill>
              </a:rPr>
              <a:t>Tesla’s EV/Revenue multiple of 14.98 and P/S ratio of 15.27 are roughly 4× higher than the sector averages</a:t>
            </a:r>
            <a:r>
              <a:rPr lang="en" sz="1200">
                <a:solidFill>
                  <a:schemeClr val="lt1"/>
                </a:solidFill>
              </a:rPr>
              <a:t> (3.7 and 3.19, respectively), indicating the market is willing to pay a large premium for each dollar of sales. However, this premium contrasts with recent performance — revenue declined by 1.6%, versus sector growth of 7.5%, and its free cash flow margin (7.1%) trails the sector’s 11.1%. </a:t>
            </a:r>
            <a:r>
              <a:rPr lang="en" sz="1200" u="sng">
                <a:solidFill>
                  <a:schemeClr val="lt1"/>
                </a:solidFill>
              </a:rPr>
              <a:t>The P/E ratio of 250 highlights extreme valuation relative to earnings</a:t>
            </a:r>
            <a:r>
              <a:rPr lang="en" sz="1200">
                <a:solidFill>
                  <a:schemeClr val="lt1"/>
                </a:solidFill>
              </a:rPr>
              <a:t>, as profitability remains modest at $5.1B net income (5.3% of Revenue). </a:t>
            </a:r>
            <a:r>
              <a:rPr lang="en" sz="1200" u="sng">
                <a:solidFill>
                  <a:schemeClr val="lt1"/>
                </a:solidFill>
              </a:rPr>
              <a:t>Tesla pays no dividend</a:t>
            </a:r>
            <a:r>
              <a:rPr lang="en" sz="1200">
                <a:solidFill>
                  <a:schemeClr val="lt1"/>
                </a:solidFill>
              </a:rPr>
              <a:t>, aligning with its reinvestment-driven model, and </a:t>
            </a:r>
            <a:r>
              <a:rPr lang="en" sz="1200" u="sng">
                <a:solidFill>
                  <a:schemeClr val="lt1"/>
                </a:solidFill>
              </a:rPr>
              <a:t>holds a relatively healthy net cash position of +1.9%</a:t>
            </a:r>
            <a:r>
              <a:rPr lang="en" sz="1200">
                <a:solidFill>
                  <a:schemeClr val="lt1"/>
                </a:solidFill>
              </a:rPr>
              <a:t>, unlike the sector’s -38.6%, reflecting financial flexibility.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Tesla is valued as a high-growth, innovation driven outlier, richly priced for its future potential but currently </a:t>
            </a:r>
            <a:r>
              <a:rPr lang="en" sz="1200">
                <a:solidFill>
                  <a:schemeClr val="lt1"/>
                </a:solidFill>
              </a:rPr>
              <a:t>under delivering</a:t>
            </a:r>
            <a:r>
              <a:rPr lang="en" sz="1200">
                <a:solidFill>
                  <a:schemeClr val="lt1"/>
                </a:solidFill>
              </a:rPr>
              <a:t> on growth and cash efficiency compared with its peers.</a:t>
            </a:r>
            <a:r>
              <a:rPr lang="en" sz="1200">
                <a:solidFill>
                  <a:schemeClr val="lt1"/>
                </a:solidFill>
              </a:rPr>
              <a:t>   </a:t>
            </a:r>
            <a:endParaRPr sz="1200">
              <a:solidFill>
                <a:schemeClr val="lt1"/>
              </a:solidFill>
            </a:endParaRPr>
          </a:p>
        </p:txBody>
      </p:sp>
      <p:sp>
        <p:nvSpPr>
          <p:cNvPr id="901" name="Google Shape;901;p46"/>
          <p:cNvSpPr/>
          <p:nvPr/>
        </p:nvSpPr>
        <p:spPr>
          <a:xfrm>
            <a:off x="14356" y="1195435"/>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902" name="Google Shape;902;p46"/>
          <p:cNvPicPr preferRelativeResize="0"/>
          <p:nvPr/>
        </p:nvPicPr>
        <p:blipFill>
          <a:blip r:embed="rId18">
            <a:alphaModFix/>
          </a:blip>
          <a:stretch>
            <a:fillRect/>
          </a:stretch>
        </p:blipFill>
        <p:spPr>
          <a:xfrm>
            <a:off x="230240" y="2646462"/>
            <a:ext cx="1305300" cy="1305300"/>
          </a:xfrm>
          <a:prstGeom prst="roundRect">
            <a:avLst>
              <a:gd fmla="val 16667" name="adj"/>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47"/>
          <p:cNvPicPr preferRelativeResize="0"/>
          <p:nvPr/>
        </p:nvPicPr>
        <p:blipFill>
          <a:blip r:embed="rId3">
            <a:alphaModFix/>
          </a:blip>
          <a:stretch>
            <a:fillRect/>
          </a:stretch>
        </p:blipFill>
        <p:spPr>
          <a:xfrm>
            <a:off x="0" y="497769"/>
            <a:ext cx="9143998" cy="1332411"/>
          </a:xfrm>
          <a:prstGeom prst="rect">
            <a:avLst/>
          </a:prstGeom>
          <a:noFill/>
          <a:ln>
            <a:noFill/>
          </a:ln>
        </p:spPr>
      </p:pic>
      <p:grpSp>
        <p:nvGrpSpPr>
          <p:cNvPr id="908" name="Google Shape;908;p47"/>
          <p:cNvGrpSpPr/>
          <p:nvPr/>
        </p:nvGrpSpPr>
        <p:grpSpPr>
          <a:xfrm>
            <a:off x="0" y="-2"/>
            <a:ext cx="9144000" cy="444000"/>
            <a:chOff x="0" y="-2"/>
            <a:chExt cx="9144000" cy="444000"/>
          </a:xfrm>
        </p:grpSpPr>
        <p:sp>
          <p:nvSpPr>
            <p:cNvPr id="909" name="Google Shape;909;p47"/>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910" name="Google Shape;910;p47">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911" name="Google Shape;911;p47"/>
            <p:cNvGrpSpPr/>
            <p:nvPr/>
          </p:nvGrpSpPr>
          <p:grpSpPr>
            <a:xfrm>
              <a:off x="4687985" y="24102"/>
              <a:ext cx="1396538" cy="392100"/>
              <a:chOff x="4383185" y="1555373"/>
              <a:chExt cx="1396538" cy="392100"/>
            </a:xfrm>
          </p:grpSpPr>
          <p:pic>
            <p:nvPicPr>
              <p:cNvPr id="912" name="Google Shape;912;p47"/>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913" name="Google Shape;913;p47"/>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rgbClr val="FFFFFF"/>
                    </a:solidFill>
                    <a:latin typeface="Poppins"/>
                    <a:ea typeface="Poppins"/>
                    <a:cs typeface="Poppins"/>
                    <a:sym typeface="Poppins"/>
                  </a:rPr>
                  <a:t>TOP Overvalued</a:t>
                </a:r>
                <a:endParaRPr b="1" sz="1100">
                  <a:solidFill>
                    <a:srgbClr val="FFFFFF"/>
                  </a:solidFill>
                  <a:latin typeface="Poppins"/>
                  <a:ea typeface="Poppins"/>
                  <a:cs typeface="Poppins"/>
                  <a:sym typeface="Poppins"/>
                </a:endParaRPr>
              </a:p>
            </p:txBody>
          </p:sp>
          <p:pic>
            <p:nvPicPr>
              <p:cNvPr id="914" name="Google Shape;914;p47"/>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915" name="Google Shape;915;p47"/>
            <p:cNvGrpSpPr/>
            <p:nvPr/>
          </p:nvGrpSpPr>
          <p:grpSpPr>
            <a:xfrm>
              <a:off x="2647516" y="26441"/>
              <a:ext cx="421800" cy="392100"/>
              <a:chOff x="3090174" y="207925"/>
              <a:chExt cx="421800" cy="392100"/>
            </a:xfrm>
          </p:grpSpPr>
          <p:pic>
            <p:nvPicPr>
              <p:cNvPr id="916" name="Google Shape;916;p47"/>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917" name="Google Shape;917;p47">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918" name="Google Shape;918;p47"/>
            <p:cNvGrpSpPr/>
            <p:nvPr/>
          </p:nvGrpSpPr>
          <p:grpSpPr>
            <a:xfrm>
              <a:off x="3173082" y="26441"/>
              <a:ext cx="421800" cy="392100"/>
              <a:chOff x="3601198" y="207925"/>
              <a:chExt cx="421800" cy="392100"/>
            </a:xfrm>
          </p:grpSpPr>
          <p:pic>
            <p:nvPicPr>
              <p:cNvPr id="919" name="Google Shape;919;p47"/>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920" name="Google Shape;920;p47">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921" name="Google Shape;921;p47"/>
            <p:cNvGrpSpPr/>
            <p:nvPr/>
          </p:nvGrpSpPr>
          <p:grpSpPr>
            <a:xfrm>
              <a:off x="3676838" y="26441"/>
              <a:ext cx="421800" cy="392100"/>
              <a:chOff x="4112225" y="207925"/>
              <a:chExt cx="421800" cy="392100"/>
            </a:xfrm>
          </p:grpSpPr>
          <p:pic>
            <p:nvPicPr>
              <p:cNvPr id="922" name="Google Shape;922;p47"/>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923" name="Google Shape;923;p47">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924" name="Google Shape;924;p47"/>
            <p:cNvGrpSpPr/>
            <p:nvPr/>
          </p:nvGrpSpPr>
          <p:grpSpPr>
            <a:xfrm>
              <a:off x="4182167" y="27791"/>
              <a:ext cx="421800" cy="389400"/>
              <a:chOff x="4646638" y="209275"/>
              <a:chExt cx="421800" cy="389400"/>
            </a:xfrm>
          </p:grpSpPr>
          <p:pic>
            <p:nvPicPr>
              <p:cNvPr id="925" name="Google Shape;925;p47"/>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926" name="Google Shape;926;p47">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927" name="Google Shape;927;p47"/>
          <p:cNvSpPr txBox="1"/>
          <p:nvPr/>
        </p:nvSpPr>
        <p:spPr>
          <a:xfrm>
            <a:off x="1989775" y="1918975"/>
            <a:ext cx="7086300" cy="3074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Palantir Technologies Inc. (PLTR)</a:t>
            </a:r>
            <a:r>
              <a:rPr lang="en" sz="1200">
                <a:solidFill>
                  <a:schemeClr val="lt1"/>
                </a:solidFill>
              </a:rPr>
              <a:t> is a data analytics and software company that builds platforms to help organizations integrate, analyze, and make decisions from large, complex datasets.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It shows </a:t>
            </a:r>
            <a:r>
              <a:rPr lang="en" sz="1200" u="sng">
                <a:solidFill>
                  <a:schemeClr val="lt1"/>
                </a:solidFill>
              </a:rPr>
              <a:t>exceptionally inflated valuation metrics</a:t>
            </a:r>
            <a:r>
              <a:rPr lang="en" sz="1200">
                <a:solidFill>
                  <a:schemeClr val="lt1"/>
                </a:solidFill>
              </a:rPr>
              <a:t> compared to the broader Technology sector, highlighting its status as a </a:t>
            </a:r>
            <a:r>
              <a:rPr lang="en" sz="1200" u="sng">
                <a:solidFill>
                  <a:schemeClr val="lt1"/>
                </a:solidFill>
              </a:rPr>
              <a:t>high-growth, high-expectation stock</a:t>
            </a:r>
            <a:r>
              <a:rPr lang="en" sz="1200">
                <a:solidFill>
                  <a:schemeClr val="lt1"/>
                </a:solidFill>
              </a:rPr>
              <a:t>. With an </a:t>
            </a:r>
            <a:r>
              <a:rPr lang="en" sz="1200" u="sng">
                <a:solidFill>
                  <a:schemeClr val="lt1"/>
                </a:solidFill>
              </a:rPr>
              <a:t>enterprise value of $431.7B</a:t>
            </a:r>
            <a:r>
              <a:rPr lang="en" sz="1200">
                <a:solidFill>
                  <a:schemeClr val="lt1"/>
                </a:solidFill>
              </a:rPr>
              <a:t>, Palantir trades at an </a:t>
            </a:r>
            <a:r>
              <a:rPr lang="en" sz="1200" u="sng">
                <a:solidFill>
                  <a:schemeClr val="lt1"/>
                </a:solidFill>
              </a:rPr>
              <a:t>extraordinary EV/Revenue multiple of 125.5 and P/S ratio of 127.2,</a:t>
            </a:r>
            <a:r>
              <a:rPr lang="en" sz="1200">
                <a:solidFill>
                  <a:schemeClr val="lt1"/>
                </a:solidFill>
              </a:rPr>
              <a:t> far above the sector averages of 9.55 and 9.33, respectively — meaning investors are paying over 100× more per dollar of sales than for a typical tech peer. Despite this, Palantir’s </a:t>
            </a:r>
            <a:r>
              <a:rPr lang="en" sz="1200" u="sng">
                <a:solidFill>
                  <a:schemeClr val="lt1"/>
                </a:solidFill>
              </a:rPr>
              <a:t>revenue growth of 38.8% and very strong free cash flow margin of 49.7% indicate robust business expansion and operational efficiency</a:t>
            </a:r>
            <a:r>
              <a:rPr lang="en" sz="1200">
                <a:solidFill>
                  <a:schemeClr val="lt1"/>
                </a:solidFill>
              </a:rPr>
              <a:t>. Its </a:t>
            </a:r>
            <a:r>
              <a:rPr lang="en" sz="1200" u="sng">
                <a:solidFill>
                  <a:schemeClr val="lt1"/>
                </a:solidFill>
              </a:rPr>
              <a:t>P/E ratio of 250</a:t>
            </a:r>
            <a:r>
              <a:rPr lang="en" sz="1200">
                <a:solidFill>
                  <a:schemeClr val="lt1"/>
                </a:solidFill>
              </a:rPr>
              <a:t> suggests earnings remain small relative to its valuation, and it offers no dividend, consistent with a reinvestment-oriented growth model. With a net cash-to-market-cap of +1.3%, the company maintains a healthy balance sheet, unlike the sector’s average –38.6% leverage.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Palantir is valued at extreme multiples that far exceed sector norms, supported by impressive growth and cash generation — but its valuation implies very high expectations for future performance, leaving little room for execution risk.</a:t>
            </a:r>
            <a:endParaRPr sz="1200">
              <a:solidFill>
                <a:schemeClr val="lt1"/>
              </a:solidFill>
            </a:endParaRPr>
          </a:p>
        </p:txBody>
      </p:sp>
      <p:sp>
        <p:nvSpPr>
          <p:cNvPr id="928" name="Google Shape;928;p47"/>
          <p:cNvSpPr/>
          <p:nvPr/>
        </p:nvSpPr>
        <p:spPr>
          <a:xfrm>
            <a:off x="14356" y="1006683"/>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929" name="Google Shape;929;p47"/>
          <p:cNvPicPr preferRelativeResize="0"/>
          <p:nvPr/>
        </p:nvPicPr>
        <p:blipFill rotWithShape="1">
          <a:blip r:embed="rId18">
            <a:alphaModFix/>
          </a:blip>
          <a:srcRect b="34247" l="16632" r="19100" t="28044"/>
          <a:stretch/>
        </p:blipFill>
        <p:spPr>
          <a:xfrm>
            <a:off x="141526" y="2989650"/>
            <a:ext cx="1690950" cy="556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pic>
        <p:nvPicPr>
          <p:cNvPr id="934" name="Google Shape;934;p48"/>
          <p:cNvPicPr preferRelativeResize="0"/>
          <p:nvPr/>
        </p:nvPicPr>
        <p:blipFill>
          <a:blip r:embed="rId3">
            <a:alphaModFix/>
          </a:blip>
          <a:stretch>
            <a:fillRect/>
          </a:stretch>
        </p:blipFill>
        <p:spPr>
          <a:xfrm>
            <a:off x="14350" y="542079"/>
            <a:ext cx="9143999" cy="1367692"/>
          </a:xfrm>
          <a:prstGeom prst="rect">
            <a:avLst/>
          </a:prstGeom>
          <a:noFill/>
          <a:ln>
            <a:noFill/>
          </a:ln>
        </p:spPr>
      </p:pic>
      <p:grpSp>
        <p:nvGrpSpPr>
          <p:cNvPr id="935" name="Google Shape;935;p48"/>
          <p:cNvGrpSpPr/>
          <p:nvPr/>
        </p:nvGrpSpPr>
        <p:grpSpPr>
          <a:xfrm>
            <a:off x="0" y="-2"/>
            <a:ext cx="9144000" cy="444000"/>
            <a:chOff x="0" y="-2"/>
            <a:chExt cx="9144000" cy="444000"/>
          </a:xfrm>
        </p:grpSpPr>
        <p:sp>
          <p:nvSpPr>
            <p:cNvPr id="936" name="Google Shape;936;p48"/>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937" name="Google Shape;937;p48">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938" name="Google Shape;938;p48"/>
            <p:cNvGrpSpPr/>
            <p:nvPr/>
          </p:nvGrpSpPr>
          <p:grpSpPr>
            <a:xfrm>
              <a:off x="4687985" y="24102"/>
              <a:ext cx="1396538" cy="392100"/>
              <a:chOff x="4383185" y="1555373"/>
              <a:chExt cx="1396538" cy="392100"/>
            </a:xfrm>
          </p:grpSpPr>
          <p:pic>
            <p:nvPicPr>
              <p:cNvPr id="939" name="Google Shape;939;p48"/>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940" name="Google Shape;940;p48"/>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rgbClr val="FFFFFF"/>
                    </a:solidFill>
                    <a:latin typeface="Poppins"/>
                    <a:ea typeface="Poppins"/>
                    <a:cs typeface="Poppins"/>
                    <a:sym typeface="Poppins"/>
                  </a:rPr>
                  <a:t>TOP Overvalued</a:t>
                </a:r>
                <a:endParaRPr b="1" sz="1100">
                  <a:solidFill>
                    <a:srgbClr val="FFFFFF"/>
                  </a:solidFill>
                  <a:latin typeface="Poppins"/>
                  <a:ea typeface="Poppins"/>
                  <a:cs typeface="Poppins"/>
                  <a:sym typeface="Poppins"/>
                </a:endParaRPr>
              </a:p>
            </p:txBody>
          </p:sp>
          <p:pic>
            <p:nvPicPr>
              <p:cNvPr id="941" name="Google Shape;941;p48"/>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942" name="Google Shape;942;p48"/>
            <p:cNvGrpSpPr/>
            <p:nvPr/>
          </p:nvGrpSpPr>
          <p:grpSpPr>
            <a:xfrm>
              <a:off x="2647516" y="26441"/>
              <a:ext cx="421800" cy="392100"/>
              <a:chOff x="3090174" y="207925"/>
              <a:chExt cx="421800" cy="392100"/>
            </a:xfrm>
          </p:grpSpPr>
          <p:pic>
            <p:nvPicPr>
              <p:cNvPr id="943" name="Google Shape;943;p48"/>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944" name="Google Shape;944;p48">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945" name="Google Shape;945;p48"/>
            <p:cNvGrpSpPr/>
            <p:nvPr/>
          </p:nvGrpSpPr>
          <p:grpSpPr>
            <a:xfrm>
              <a:off x="3173082" y="26441"/>
              <a:ext cx="421800" cy="392100"/>
              <a:chOff x="3601198" y="207925"/>
              <a:chExt cx="421800" cy="392100"/>
            </a:xfrm>
          </p:grpSpPr>
          <p:pic>
            <p:nvPicPr>
              <p:cNvPr id="946" name="Google Shape;946;p48"/>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947" name="Google Shape;947;p48">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948" name="Google Shape;948;p48"/>
            <p:cNvGrpSpPr/>
            <p:nvPr/>
          </p:nvGrpSpPr>
          <p:grpSpPr>
            <a:xfrm>
              <a:off x="3676838" y="26441"/>
              <a:ext cx="421800" cy="392100"/>
              <a:chOff x="4112225" y="207925"/>
              <a:chExt cx="421800" cy="392100"/>
            </a:xfrm>
          </p:grpSpPr>
          <p:pic>
            <p:nvPicPr>
              <p:cNvPr id="949" name="Google Shape;949;p48"/>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950" name="Google Shape;950;p48">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951" name="Google Shape;951;p48"/>
            <p:cNvGrpSpPr/>
            <p:nvPr/>
          </p:nvGrpSpPr>
          <p:grpSpPr>
            <a:xfrm>
              <a:off x="4182167" y="27791"/>
              <a:ext cx="421800" cy="389400"/>
              <a:chOff x="4646638" y="209275"/>
              <a:chExt cx="421800" cy="389400"/>
            </a:xfrm>
          </p:grpSpPr>
          <p:pic>
            <p:nvPicPr>
              <p:cNvPr id="952" name="Google Shape;952;p48"/>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953" name="Google Shape;953;p48">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954" name="Google Shape;954;p48"/>
          <p:cNvSpPr txBox="1"/>
          <p:nvPr/>
        </p:nvSpPr>
        <p:spPr>
          <a:xfrm>
            <a:off x="1903250" y="1937056"/>
            <a:ext cx="7172700" cy="30648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Intel Corporation (INTC)</a:t>
            </a:r>
            <a:r>
              <a:rPr lang="en" sz="1200">
                <a:solidFill>
                  <a:schemeClr val="lt1"/>
                </a:solidFill>
              </a:rPr>
              <a:t>, is a global semiconductor company that designs and manufactures microprocessors and advanced computing technologies powering everything from personal computers to data centers and AI systems.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It currently </a:t>
            </a:r>
            <a:r>
              <a:rPr lang="en" sz="1200" u="sng">
                <a:solidFill>
                  <a:schemeClr val="lt1"/>
                </a:solidFill>
              </a:rPr>
              <a:t>trades </a:t>
            </a:r>
            <a:r>
              <a:rPr lang="en" sz="1200" u="sng">
                <a:solidFill>
                  <a:schemeClr val="lt1"/>
                </a:solidFill>
              </a:rPr>
              <a:t>near</a:t>
            </a:r>
            <a:r>
              <a:rPr lang="en" sz="1200" u="sng">
                <a:solidFill>
                  <a:schemeClr val="lt1"/>
                </a:solidFill>
              </a:rPr>
              <a:t> sector-average valuation</a:t>
            </a:r>
            <a:r>
              <a:rPr lang="en" sz="1200">
                <a:solidFill>
                  <a:schemeClr val="lt1"/>
                </a:solidFill>
              </a:rPr>
              <a:t> levels but with </a:t>
            </a:r>
            <a:r>
              <a:rPr lang="en" sz="1200" u="sng">
                <a:solidFill>
                  <a:schemeClr val="lt1"/>
                </a:solidFill>
              </a:rPr>
              <a:t>weaker fundamentals and profitability,</a:t>
            </a:r>
            <a:r>
              <a:rPr lang="en" sz="1200">
                <a:solidFill>
                  <a:schemeClr val="lt1"/>
                </a:solidFill>
              </a:rPr>
              <a:t> reflecting its transitional phase. With an enterprise value of $200.3B, Intel’s </a:t>
            </a:r>
            <a:r>
              <a:rPr lang="en" sz="1200" u="sng">
                <a:solidFill>
                  <a:schemeClr val="lt1"/>
                </a:solidFill>
              </a:rPr>
              <a:t>EV/Revenue multiple of 3.75 and P/S ratio of 3.46 are lower than the Technology</a:t>
            </a:r>
            <a:r>
              <a:rPr lang="en" sz="1200">
                <a:solidFill>
                  <a:schemeClr val="lt1"/>
                </a:solidFill>
              </a:rPr>
              <a:t> sector averages (3.7 and 3.19). However, </a:t>
            </a:r>
            <a:r>
              <a:rPr lang="en" sz="1200" u="sng">
                <a:solidFill>
                  <a:schemeClr val="lt1"/>
                </a:solidFill>
              </a:rPr>
              <a:t>Intel’s revenue declined by 1.5%</a:t>
            </a:r>
            <a:r>
              <a:rPr lang="en" sz="1200">
                <a:solidFill>
                  <a:schemeClr val="lt1"/>
                </a:solidFill>
              </a:rPr>
              <a:t>, contrasting with the </a:t>
            </a:r>
            <a:r>
              <a:rPr lang="en" sz="1200" u="sng">
                <a:solidFill>
                  <a:schemeClr val="lt1"/>
                </a:solidFill>
              </a:rPr>
              <a:t>sector’s 7.5% growth</a:t>
            </a:r>
            <a:r>
              <a:rPr lang="en" sz="1200">
                <a:solidFill>
                  <a:schemeClr val="lt1"/>
                </a:solidFill>
              </a:rPr>
              <a:t>, and its </a:t>
            </a:r>
            <a:r>
              <a:rPr lang="en" sz="1200" u="sng">
                <a:solidFill>
                  <a:schemeClr val="lt1"/>
                </a:solidFill>
              </a:rPr>
              <a:t>free cash flow margin of –15.8%</a:t>
            </a:r>
            <a:r>
              <a:rPr lang="en" sz="1200">
                <a:solidFill>
                  <a:schemeClr val="lt1"/>
                </a:solidFill>
              </a:rPr>
              <a:t> signals significant </a:t>
            </a:r>
            <a:r>
              <a:rPr lang="en" sz="1200" u="sng">
                <a:solidFill>
                  <a:schemeClr val="lt1"/>
                </a:solidFill>
              </a:rPr>
              <a:t>cash burn</a:t>
            </a:r>
            <a:r>
              <a:rPr lang="en" sz="1200">
                <a:solidFill>
                  <a:schemeClr val="lt1"/>
                </a:solidFill>
              </a:rPr>
              <a:t>, likely from heavy capital investments in manufacturing capacity and process modernization. </a:t>
            </a:r>
            <a:r>
              <a:rPr lang="en" sz="1200" u="sng">
                <a:solidFill>
                  <a:schemeClr val="lt1"/>
                </a:solidFill>
              </a:rPr>
              <a:t>The P/E ratio of 250</a:t>
            </a:r>
            <a:r>
              <a:rPr lang="en" sz="1200">
                <a:solidFill>
                  <a:schemeClr val="lt1"/>
                </a:solidFill>
              </a:rPr>
              <a:t> reflects minimal earnings ($198M net income) relative to its size, indicating that current profits don’t justify its valuation without improvement. Intel offers no dividend yield and carries low leverage (–8.5% net cash-to-market-cap), healthier than the sector average of –38.6%.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Intel appears to be fairly valued on sales but heavily underperforming operationally, with investors likely pricing in expectations of a long-term turnaround, which carries big risks.</a:t>
            </a:r>
            <a:endParaRPr sz="1200">
              <a:solidFill>
                <a:schemeClr val="lt1"/>
              </a:solidFill>
            </a:endParaRPr>
          </a:p>
        </p:txBody>
      </p:sp>
      <p:sp>
        <p:nvSpPr>
          <p:cNvPr id="955" name="Google Shape;955;p48"/>
          <p:cNvSpPr/>
          <p:nvPr/>
        </p:nvSpPr>
        <p:spPr>
          <a:xfrm>
            <a:off x="14356" y="1061735"/>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956" name="Google Shape;956;p48"/>
          <p:cNvPicPr preferRelativeResize="0"/>
          <p:nvPr/>
        </p:nvPicPr>
        <p:blipFill>
          <a:blip r:embed="rId18">
            <a:alphaModFix/>
          </a:blip>
          <a:stretch>
            <a:fillRect/>
          </a:stretch>
        </p:blipFill>
        <p:spPr>
          <a:xfrm>
            <a:off x="337579" y="2959475"/>
            <a:ext cx="1352050" cy="888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pic>
        <p:nvPicPr>
          <p:cNvPr id="961" name="Google Shape;961;p49"/>
          <p:cNvPicPr preferRelativeResize="0"/>
          <p:nvPr/>
        </p:nvPicPr>
        <p:blipFill>
          <a:blip r:embed="rId3">
            <a:alphaModFix/>
          </a:blip>
          <a:stretch>
            <a:fillRect/>
          </a:stretch>
        </p:blipFill>
        <p:spPr>
          <a:xfrm>
            <a:off x="-23600" y="485418"/>
            <a:ext cx="9144000" cy="1349115"/>
          </a:xfrm>
          <a:prstGeom prst="rect">
            <a:avLst/>
          </a:prstGeom>
          <a:noFill/>
          <a:ln>
            <a:noFill/>
          </a:ln>
        </p:spPr>
      </p:pic>
      <p:grpSp>
        <p:nvGrpSpPr>
          <p:cNvPr id="962" name="Google Shape;962;p49"/>
          <p:cNvGrpSpPr/>
          <p:nvPr/>
        </p:nvGrpSpPr>
        <p:grpSpPr>
          <a:xfrm>
            <a:off x="0" y="-2"/>
            <a:ext cx="9144000" cy="444000"/>
            <a:chOff x="0" y="-2"/>
            <a:chExt cx="9144000" cy="444000"/>
          </a:xfrm>
        </p:grpSpPr>
        <p:sp>
          <p:nvSpPr>
            <p:cNvPr id="963" name="Google Shape;963;p49"/>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964" name="Google Shape;964;p49">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965" name="Google Shape;965;p49"/>
            <p:cNvGrpSpPr/>
            <p:nvPr/>
          </p:nvGrpSpPr>
          <p:grpSpPr>
            <a:xfrm>
              <a:off x="4687985" y="24102"/>
              <a:ext cx="1396538" cy="392100"/>
              <a:chOff x="4383185" y="1555373"/>
              <a:chExt cx="1396538" cy="392100"/>
            </a:xfrm>
          </p:grpSpPr>
          <p:pic>
            <p:nvPicPr>
              <p:cNvPr id="966" name="Google Shape;966;p49"/>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967" name="Google Shape;967;p49"/>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rgbClr val="FFFFFF"/>
                    </a:solidFill>
                    <a:latin typeface="Poppins"/>
                    <a:ea typeface="Poppins"/>
                    <a:cs typeface="Poppins"/>
                    <a:sym typeface="Poppins"/>
                  </a:rPr>
                  <a:t>TOP Overvalued</a:t>
                </a:r>
                <a:endParaRPr b="1" sz="1100">
                  <a:solidFill>
                    <a:srgbClr val="FFFFFF"/>
                  </a:solidFill>
                  <a:latin typeface="Poppins"/>
                  <a:ea typeface="Poppins"/>
                  <a:cs typeface="Poppins"/>
                  <a:sym typeface="Poppins"/>
                </a:endParaRPr>
              </a:p>
            </p:txBody>
          </p:sp>
          <p:pic>
            <p:nvPicPr>
              <p:cNvPr id="968" name="Google Shape;968;p49"/>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969" name="Google Shape;969;p49"/>
            <p:cNvGrpSpPr/>
            <p:nvPr/>
          </p:nvGrpSpPr>
          <p:grpSpPr>
            <a:xfrm>
              <a:off x="2647516" y="26441"/>
              <a:ext cx="421800" cy="392100"/>
              <a:chOff x="3090174" y="207925"/>
              <a:chExt cx="421800" cy="392100"/>
            </a:xfrm>
          </p:grpSpPr>
          <p:pic>
            <p:nvPicPr>
              <p:cNvPr id="970" name="Google Shape;970;p49"/>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971" name="Google Shape;971;p49">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972" name="Google Shape;972;p49"/>
            <p:cNvGrpSpPr/>
            <p:nvPr/>
          </p:nvGrpSpPr>
          <p:grpSpPr>
            <a:xfrm>
              <a:off x="3173082" y="26441"/>
              <a:ext cx="421800" cy="392100"/>
              <a:chOff x="3601198" y="207925"/>
              <a:chExt cx="421800" cy="392100"/>
            </a:xfrm>
          </p:grpSpPr>
          <p:pic>
            <p:nvPicPr>
              <p:cNvPr id="973" name="Google Shape;973;p49"/>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974" name="Google Shape;974;p49">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975" name="Google Shape;975;p49"/>
            <p:cNvGrpSpPr/>
            <p:nvPr/>
          </p:nvGrpSpPr>
          <p:grpSpPr>
            <a:xfrm>
              <a:off x="3676838" y="26441"/>
              <a:ext cx="421800" cy="392100"/>
              <a:chOff x="4112225" y="207925"/>
              <a:chExt cx="421800" cy="392100"/>
            </a:xfrm>
          </p:grpSpPr>
          <p:pic>
            <p:nvPicPr>
              <p:cNvPr id="976" name="Google Shape;976;p49"/>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977" name="Google Shape;977;p49">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978" name="Google Shape;978;p49"/>
            <p:cNvGrpSpPr/>
            <p:nvPr/>
          </p:nvGrpSpPr>
          <p:grpSpPr>
            <a:xfrm>
              <a:off x="4182167" y="27791"/>
              <a:ext cx="421800" cy="389400"/>
              <a:chOff x="4646638" y="209275"/>
              <a:chExt cx="421800" cy="389400"/>
            </a:xfrm>
          </p:grpSpPr>
          <p:pic>
            <p:nvPicPr>
              <p:cNvPr id="979" name="Google Shape;979;p49"/>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980" name="Google Shape;980;p49">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981" name="Google Shape;981;p49"/>
          <p:cNvSpPr txBox="1"/>
          <p:nvPr/>
        </p:nvSpPr>
        <p:spPr>
          <a:xfrm>
            <a:off x="1614825" y="1936300"/>
            <a:ext cx="7529400" cy="30573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 Fidelity National Information Services (FIS)</a:t>
            </a:r>
            <a:r>
              <a:rPr lang="en" sz="1200">
                <a:solidFill>
                  <a:schemeClr val="lt1"/>
                </a:solidFill>
              </a:rPr>
              <a:t> is a global financial technology company that provides software, services, and infrastructure for banks, merchants, and capital markets to enable secure and efficient digital financial transactions.</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It trades at a discount to the broader Technology sector on sales multiples but shows mixed performance in growth and profitability. With an enterprise value of $48.1B, the company’s EV/Revenue multiple of 4.66 sits below the sector average of 9.55. However, its </a:t>
            </a:r>
            <a:r>
              <a:rPr lang="en" sz="1200" u="sng">
                <a:solidFill>
                  <a:schemeClr val="lt1"/>
                </a:solidFill>
              </a:rPr>
              <a:t>revenue growth of 3.6% lags the sector’s 7.5%</a:t>
            </a:r>
            <a:r>
              <a:rPr lang="en" sz="1200">
                <a:solidFill>
                  <a:schemeClr val="lt1"/>
                </a:solidFill>
              </a:rPr>
              <a:t>, indicating more modest expansion. </a:t>
            </a:r>
            <a:r>
              <a:rPr lang="en" sz="1200" u="sng">
                <a:solidFill>
                  <a:schemeClr val="lt1"/>
                </a:solidFill>
              </a:rPr>
              <a:t>The P/E ratio of 250</a:t>
            </a:r>
            <a:r>
              <a:rPr lang="en" sz="1200">
                <a:solidFill>
                  <a:schemeClr val="lt1"/>
                </a:solidFill>
              </a:rPr>
              <a:t> underscores limited current earnings ($112M net income) relative to valuation, </a:t>
            </a:r>
            <a:r>
              <a:rPr lang="en" sz="1200" u="sng">
                <a:solidFill>
                  <a:schemeClr val="lt1"/>
                </a:solidFill>
              </a:rPr>
              <a:t>though the company’s free cash flow margin of 25% stands out as notably strong</a:t>
            </a:r>
            <a:r>
              <a:rPr lang="en" sz="1200">
                <a:solidFill>
                  <a:schemeClr val="lt1"/>
                </a:solidFill>
              </a:rPr>
              <a:t>, showing solid cash generation despite low accounting profits. A 2.35% dividend yield adds income appeal, but leverage levels (–34.7% net cash-to-market-cap) are </a:t>
            </a:r>
            <a:r>
              <a:rPr lang="en" sz="1200">
                <a:solidFill>
                  <a:schemeClr val="lt1"/>
                </a:solidFill>
              </a:rPr>
              <a:t>significantly</a:t>
            </a:r>
            <a:r>
              <a:rPr lang="en" sz="1200">
                <a:solidFill>
                  <a:schemeClr val="lt1"/>
                </a:solidFill>
              </a:rPr>
              <a:t> above sector norms.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FIS is trading at a discount when it comes to Revenue and Sales, but it’s Net Income and Revenue Growth are </a:t>
            </a:r>
            <a:r>
              <a:rPr lang="en" sz="1200">
                <a:solidFill>
                  <a:schemeClr val="lt1"/>
                </a:solidFill>
              </a:rPr>
              <a:t>significantly</a:t>
            </a:r>
            <a:r>
              <a:rPr lang="en" sz="1200">
                <a:solidFill>
                  <a:schemeClr val="lt1"/>
                </a:solidFill>
              </a:rPr>
              <a:t> below sector averages. Also, it’s current leverage does not offer much security if the company does not drastically improve profitability.</a:t>
            </a:r>
            <a:endParaRPr sz="1200">
              <a:solidFill>
                <a:schemeClr val="lt1"/>
              </a:solidFill>
            </a:endParaRPr>
          </a:p>
        </p:txBody>
      </p:sp>
      <p:sp>
        <p:nvSpPr>
          <p:cNvPr id="982" name="Google Shape;982;p49"/>
          <p:cNvSpPr/>
          <p:nvPr/>
        </p:nvSpPr>
        <p:spPr>
          <a:xfrm>
            <a:off x="14356" y="1336999"/>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983" name="Google Shape;983;p49"/>
          <p:cNvPicPr preferRelativeResize="0"/>
          <p:nvPr/>
        </p:nvPicPr>
        <p:blipFill>
          <a:blip r:embed="rId18">
            <a:alphaModFix/>
          </a:blip>
          <a:stretch>
            <a:fillRect/>
          </a:stretch>
        </p:blipFill>
        <p:spPr>
          <a:xfrm>
            <a:off x="212195" y="2756825"/>
            <a:ext cx="1197900" cy="1197900"/>
          </a:xfrm>
          <a:prstGeom prst="roundRect">
            <a:avLst>
              <a:gd fmla="val 16667" name="adj"/>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50"/>
          <p:cNvPicPr preferRelativeResize="0"/>
          <p:nvPr/>
        </p:nvPicPr>
        <p:blipFill>
          <a:blip r:embed="rId3">
            <a:alphaModFix/>
          </a:blip>
          <a:stretch>
            <a:fillRect/>
          </a:stretch>
        </p:blipFill>
        <p:spPr>
          <a:xfrm>
            <a:off x="0" y="548592"/>
            <a:ext cx="9143999" cy="1354667"/>
          </a:xfrm>
          <a:prstGeom prst="rect">
            <a:avLst/>
          </a:prstGeom>
          <a:noFill/>
          <a:ln>
            <a:noFill/>
          </a:ln>
        </p:spPr>
      </p:pic>
      <p:grpSp>
        <p:nvGrpSpPr>
          <p:cNvPr id="989" name="Google Shape;989;p50"/>
          <p:cNvGrpSpPr/>
          <p:nvPr/>
        </p:nvGrpSpPr>
        <p:grpSpPr>
          <a:xfrm>
            <a:off x="0" y="-2"/>
            <a:ext cx="9144000" cy="444000"/>
            <a:chOff x="0" y="-2"/>
            <a:chExt cx="9144000" cy="444000"/>
          </a:xfrm>
        </p:grpSpPr>
        <p:sp>
          <p:nvSpPr>
            <p:cNvPr id="990" name="Google Shape;990;p50"/>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991" name="Google Shape;991;p50">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992" name="Google Shape;992;p50"/>
            <p:cNvGrpSpPr/>
            <p:nvPr/>
          </p:nvGrpSpPr>
          <p:grpSpPr>
            <a:xfrm>
              <a:off x="4687985" y="24102"/>
              <a:ext cx="1396538" cy="392100"/>
              <a:chOff x="4383185" y="1555373"/>
              <a:chExt cx="1396538" cy="392100"/>
            </a:xfrm>
          </p:grpSpPr>
          <p:pic>
            <p:nvPicPr>
              <p:cNvPr id="993" name="Google Shape;993;p50"/>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994" name="Google Shape;994;p50"/>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rgbClr val="FFFFFF"/>
                    </a:solidFill>
                    <a:latin typeface="Poppins"/>
                    <a:ea typeface="Poppins"/>
                    <a:cs typeface="Poppins"/>
                    <a:sym typeface="Poppins"/>
                  </a:rPr>
                  <a:t>TOP Overvalued</a:t>
                </a:r>
                <a:endParaRPr b="1" sz="1100">
                  <a:solidFill>
                    <a:srgbClr val="FFFFFF"/>
                  </a:solidFill>
                  <a:latin typeface="Poppins"/>
                  <a:ea typeface="Poppins"/>
                  <a:cs typeface="Poppins"/>
                  <a:sym typeface="Poppins"/>
                </a:endParaRPr>
              </a:p>
            </p:txBody>
          </p:sp>
          <p:pic>
            <p:nvPicPr>
              <p:cNvPr id="995" name="Google Shape;995;p50"/>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996" name="Google Shape;996;p50"/>
            <p:cNvGrpSpPr/>
            <p:nvPr/>
          </p:nvGrpSpPr>
          <p:grpSpPr>
            <a:xfrm>
              <a:off x="2647516" y="26441"/>
              <a:ext cx="421800" cy="392100"/>
              <a:chOff x="3090174" y="207925"/>
              <a:chExt cx="421800" cy="392100"/>
            </a:xfrm>
          </p:grpSpPr>
          <p:pic>
            <p:nvPicPr>
              <p:cNvPr id="997" name="Google Shape;997;p50"/>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998" name="Google Shape;998;p50">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999" name="Google Shape;999;p50"/>
            <p:cNvGrpSpPr/>
            <p:nvPr/>
          </p:nvGrpSpPr>
          <p:grpSpPr>
            <a:xfrm>
              <a:off x="3173082" y="26441"/>
              <a:ext cx="421800" cy="392100"/>
              <a:chOff x="3601198" y="207925"/>
              <a:chExt cx="421800" cy="392100"/>
            </a:xfrm>
          </p:grpSpPr>
          <p:pic>
            <p:nvPicPr>
              <p:cNvPr id="1000" name="Google Shape;1000;p50"/>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1001" name="Google Shape;1001;p50">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1002" name="Google Shape;1002;p50"/>
            <p:cNvGrpSpPr/>
            <p:nvPr/>
          </p:nvGrpSpPr>
          <p:grpSpPr>
            <a:xfrm>
              <a:off x="3676838" y="26441"/>
              <a:ext cx="421800" cy="392100"/>
              <a:chOff x="4112225" y="207925"/>
              <a:chExt cx="421800" cy="392100"/>
            </a:xfrm>
          </p:grpSpPr>
          <p:pic>
            <p:nvPicPr>
              <p:cNvPr id="1003" name="Google Shape;1003;p50"/>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1004" name="Google Shape;1004;p50">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1005" name="Google Shape;1005;p50"/>
            <p:cNvGrpSpPr/>
            <p:nvPr/>
          </p:nvGrpSpPr>
          <p:grpSpPr>
            <a:xfrm>
              <a:off x="4182167" y="27791"/>
              <a:ext cx="421800" cy="389400"/>
              <a:chOff x="4646638" y="209275"/>
              <a:chExt cx="421800" cy="389400"/>
            </a:xfrm>
          </p:grpSpPr>
          <p:pic>
            <p:nvPicPr>
              <p:cNvPr id="1006" name="Google Shape;1006;p50"/>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1007" name="Google Shape;1007;p50">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1008" name="Google Shape;1008;p50"/>
          <p:cNvSpPr txBox="1"/>
          <p:nvPr/>
        </p:nvSpPr>
        <p:spPr>
          <a:xfrm>
            <a:off x="1918975" y="1958725"/>
            <a:ext cx="7157100" cy="30351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Datadog, Inc. (DDOG)</a:t>
            </a:r>
            <a:r>
              <a:rPr lang="en" sz="1200">
                <a:solidFill>
                  <a:schemeClr val="lt1"/>
                </a:solidFill>
              </a:rPr>
              <a:t> is a cloud-based monitoring and analytics platform that helps organizations observe, secure, and optimize their IT infrastructure, applications, and logs in real time.</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It commands a premium valuation within the Technology sector, reflecting investor confidence in its strong growth and profitability profile. With an enterprise value of $52.6B, </a:t>
            </a:r>
            <a:r>
              <a:rPr lang="en" sz="1200" u="sng">
                <a:solidFill>
                  <a:schemeClr val="lt1"/>
                </a:solidFill>
              </a:rPr>
              <a:t>Datadog trades at a lofty EV/Revenue multiple of 17.4 and P/S ratio of 18.3</a:t>
            </a:r>
            <a:r>
              <a:rPr lang="en" sz="1200">
                <a:solidFill>
                  <a:schemeClr val="lt1"/>
                </a:solidFill>
              </a:rPr>
              <a:t>, double than the sector averages of 9.55 and 9.33, signaling that the market is pricing in substantial future expansion. This optimism is supported by impressive revenue growth of 26%, well above the sector’s 7.5%, and a robust </a:t>
            </a:r>
            <a:r>
              <a:rPr lang="en" sz="1200" u="sng">
                <a:solidFill>
                  <a:schemeClr val="lt1"/>
                </a:solidFill>
              </a:rPr>
              <a:t>free cash flow margin of 30.6%</a:t>
            </a:r>
            <a:r>
              <a:rPr lang="en" sz="1200">
                <a:solidFill>
                  <a:schemeClr val="lt1"/>
                </a:solidFill>
              </a:rPr>
              <a:t>, indicating excellent cash efficiency for a high-growth software firm. However, its net income of $125M results in a high P/E ratio of 250, this is typical of growth-oriented tech companies </a:t>
            </a:r>
            <a:r>
              <a:rPr lang="en" sz="1200">
                <a:solidFill>
                  <a:schemeClr val="lt1"/>
                </a:solidFill>
              </a:rPr>
              <a:t>investing</a:t>
            </a:r>
            <a:r>
              <a:rPr lang="en" sz="1200">
                <a:solidFill>
                  <a:schemeClr val="lt1"/>
                </a:solidFill>
              </a:rPr>
              <a:t> heavily to scale. Datadog pays no dividend, preferring to reinvest profits, and holds a net cash position of +4.8%, suggesting a strong balance sheet and financial flexibility.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Datadog is a high-growth, cash-generative company trading at extremely elevated multiples, hard to justify unless if it can sustain its rapid expansion and operational discipline for many years to come.</a:t>
            </a:r>
            <a:endParaRPr sz="1200">
              <a:solidFill>
                <a:schemeClr val="lt1"/>
              </a:solidFill>
            </a:endParaRPr>
          </a:p>
        </p:txBody>
      </p:sp>
      <p:sp>
        <p:nvSpPr>
          <p:cNvPr id="1009" name="Google Shape;1009;p50"/>
          <p:cNvSpPr/>
          <p:nvPr/>
        </p:nvSpPr>
        <p:spPr>
          <a:xfrm>
            <a:off x="14356" y="1053871"/>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1010" name="Google Shape;1010;p50"/>
          <p:cNvPicPr preferRelativeResize="0"/>
          <p:nvPr/>
        </p:nvPicPr>
        <p:blipFill>
          <a:blip r:embed="rId18">
            <a:alphaModFix/>
          </a:blip>
          <a:stretch>
            <a:fillRect/>
          </a:stretch>
        </p:blipFill>
        <p:spPr>
          <a:xfrm>
            <a:off x="398587" y="2804950"/>
            <a:ext cx="1144200" cy="1144200"/>
          </a:xfrm>
          <a:prstGeom prst="roundRect">
            <a:avLst>
              <a:gd fmla="val 16667" name="adj"/>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grpSp>
        <p:nvGrpSpPr>
          <p:cNvPr id="1015" name="Google Shape;1015;p51"/>
          <p:cNvGrpSpPr/>
          <p:nvPr/>
        </p:nvGrpSpPr>
        <p:grpSpPr>
          <a:xfrm>
            <a:off x="0" y="-2"/>
            <a:ext cx="9144000" cy="444000"/>
            <a:chOff x="0" y="-2"/>
            <a:chExt cx="9144000" cy="444000"/>
          </a:xfrm>
        </p:grpSpPr>
        <p:sp>
          <p:nvSpPr>
            <p:cNvPr id="1016" name="Google Shape;1016;p51"/>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017" name="Google Shape;1017;p51">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sp>
        <p:nvSpPr>
          <p:cNvPr id="1018" name="Google Shape;1018;p51"/>
          <p:cNvSpPr txBox="1"/>
          <p:nvPr/>
        </p:nvSpPr>
        <p:spPr>
          <a:xfrm>
            <a:off x="126500" y="1568243"/>
            <a:ext cx="8892300" cy="1003500"/>
          </a:xfrm>
          <a:prstGeom prst="rect">
            <a:avLst/>
          </a:prstGeom>
          <a:solidFill>
            <a:srgbClr val="000000">
              <a:alpha val="79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chemeClr val="lt1"/>
                </a:solidFill>
                <a:latin typeface="Old Standard TT"/>
                <a:ea typeface="Old Standard TT"/>
                <a:cs typeface="Old Standard TT"/>
                <a:sym typeface="Old Standard TT"/>
              </a:rPr>
              <a:t>Thank you for your attention!</a:t>
            </a:r>
            <a:endParaRPr b="1" sz="4200">
              <a:solidFill>
                <a:schemeClr val="lt1"/>
              </a:solidFill>
              <a:latin typeface="Old Standard TT"/>
              <a:ea typeface="Old Standard TT"/>
              <a:cs typeface="Old Standard TT"/>
              <a:sym typeface="Old Standard TT"/>
            </a:endParaRPr>
          </a:p>
        </p:txBody>
      </p:sp>
      <p:grpSp>
        <p:nvGrpSpPr>
          <p:cNvPr id="1019" name="Google Shape;1019;p51"/>
          <p:cNvGrpSpPr/>
          <p:nvPr/>
        </p:nvGrpSpPr>
        <p:grpSpPr>
          <a:xfrm>
            <a:off x="3857634" y="27916"/>
            <a:ext cx="421800" cy="392100"/>
            <a:chOff x="3601198" y="207925"/>
            <a:chExt cx="421800" cy="392100"/>
          </a:xfrm>
        </p:grpSpPr>
        <p:pic>
          <p:nvPicPr>
            <p:cNvPr id="1020" name="Google Shape;1020;p51"/>
            <p:cNvPicPr preferRelativeResize="0"/>
            <p:nvPr/>
          </p:nvPicPr>
          <p:blipFill rotWithShape="1">
            <a:blip r:embed="rId4">
              <a:alphaModFix/>
            </a:blip>
            <a:srcRect b="25897" l="54847" r="16677" t="25577"/>
            <a:stretch/>
          </p:blipFill>
          <p:spPr>
            <a:xfrm flipH="1">
              <a:off x="3601198" y="207925"/>
              <a:ext cx="421800" cy="392100"/>
            </a:xfrm>
            <a:prstGeom prst="roundRect">
              <a:avLst>
                <a:gd fmla="val 16667" name="adj"/>
              </a:avLst>
            </a:prstGeom>
            <a:noFill/>
            <a:ln>
              <a:noFill/>
            </a:ln>
          </p:spPr>
        </p:pic>
        <p:pic>
          <p:nvPicPr>
            <p:cNvPr id="1021" name="Google Shape;1021;p51">
              <a:hlinkClick/>
            </p:cNvPr>
            <p:cNvPicPr preferRelativeResize="0"/>
            <p:nvPr/>
          </p:nvPicPr>
          <p:blipFill>
            <a:blip r:embed="rId5">
              <a:alphaModFix/>
            </a:blip>
            <a:stretch>
              <a:fillRect/>
            </a:stretch>
          </p:blipFill>
          <p:spPr>
            <a:xfrm>
              <a:off x="3674975" y="253221"/>
              <a:ext cx="274250" cy="305875"/>
            </a:xfrm>
            <a:prstGeom prst="rect">
              <a:avLst/>
            </a:prstGeom>
            <a:noFill/>
            <a:ln>
              <a:noFill/>
            </a:ln>
          </p:spPr>
        </p:pic>
      </p:grpSp>
      <p:grpSp>
        <p:nvGrpSpPr>
          <p:cNvPr id="1022" name="Google Shape;1022;p51"/>
          <p:cNvGrpSpPr/>
          <p:nvPr/>
        </p:nvGrpSpPr>
        <p:grpSpPr>
          <a:xfrm>
            <a:off x="4361759" y="27916"/>
            <a:ext cx="421800" cy="392100"/>
            <a:chOff x="4112225" y="207925"/>
            <a:chExt cx="421800" cy="392100"/>
          </a:xfrm>
        </p:grpSpPr>
        <p:pic>
          <p:nvPicPr>
            <p:cNvPr id="1023" name="Google Shape;1023;p51"/>
            <p:cNvPicPr preferRelativeResize="0"/>
            <p:nvPr/>
          </p:nvPicPr>
          <p:blipFill rotWithShape="1">
            <a:blip r:embed="rId6">
              <a:alphaModFix/>
            </a:blip>
            <a:srcRect b="50935" l="31164" r="38255" t="20584"/>
            <a:stretch/>
          </p:blipFill>
          <p:spPr>
            <a:xfrm>
              <a:off x="4112225" y="207925"/>
              <a:ext cx="421800" cy="392100"/>
            </a:xfrm>
            <a:prstGeom prst="roundRect">
              <a:avLst>
                <a:gd fmla="val 16667" name="adj"/>
              </a:avLst>
            </a:prstGeom>
            <a:noFill/>
            <a:ln>
              <a:noFill/>
            </a:ln>
          </p:spPr>
        </p:pic>
        <p:pic>
          <p:nvPicPr>
            <p:cNvPr id="1024" name="Google Shape;1024;p51">
              <a:hlinkClick action="ppaction://hlinksldjump" r:id="rId7"/>
            </p:cNvPr>
            <p:cNvPicPr preferRelativeResize="0"/>
            <p:nvPr/>
          </p:nvPicPr>
          <p:blipFill>
            <a:blip r:embed="rId8">
              <a:alphaModFix/>
            </a:blip>
            <a:stretch>
              <a:fillRect/>
            </a:stretch>
          </p:blipFill>
          <p:spPr>
            <a:xfrm>
              <a:off x="4140249" y="223325"/>
              <a:ext cx="367275" cy="367250"/>
            </a:xfrm>
            <a:prstGeom prst="rect">
              <a:avLst/>
            </a:prstGeom>
            <a:noFill/>
            <a:ln>
              <a:noFill/>
            </a:ln>
          </p:spPr>
        </p:pic>
      </p:grpSp>
      <p:grpSp>
        <p:nvGrpSpPr>
          <p:cNvPr id="1025" name="Google Shape;1025;p51"/>
          <p:cNvGrpSpPr/>
          <p:nvPr/>
        </p:nvGrpSpPr>
        <p:grpSpPr>
          <a:xfrm>
            <a:off x="4868563" y="29266"/>
            <a:ext cx="421800" cy="389400"/>
            <a:chOff x="4646638" y="209275"/>
            <a:chExt cx="421800" cy="389400"/>
          </a:xfrm>
        </p:grpSpPr>
        <p:pic>
          <p:nvPicPr>
            <p:cNvPr id="1026" name="Google Shape;1026;p51"/>
            <p:cNvPicPr preferRelativeResize="0"/>
            <p:nvPr/>
          </p:nvPicPr>
          <p:blipFill rotWithShape="1">
            <a:blip r:embed="rId9">
              <a:alphaModFix/>
            </a:blip>
            <a:srcRect b="29545" l="18473" r="50741" t="29269"/>
            <a:stretch/>
          </p:blipFill>
          <p:spPr>
            <a:xfrm>
              <a:off x="4646638" y="209275"/>
              <a:ext cx="421800" cy="389400"/>
            </a:xfrm>
            <a:prstGeom prst="roundRect">
              <a:avLst>
                <a:gd fmla="val 16667" name="adj"/>
              </a:avLst>
            </a:prstGeom>
            <a:noFill/>
            <a:ln>
              <a:noFill/>
            </a:ln>
          </p:spPr>
        </p:pic>
        <p:pic>
          <p:nvPicPr>
            <p:cNvPr id="1027" name="Google Shape;1027;p51">
              <a:hlinkClick/>
            </p:cNvPr>
            <p:cNvPicPr preferRelativeResize="0"/>
            <p:nvPr/>
          </p:nvPicPr>
          <p:blipFill>
            <a:blip r:embed="rId10">
              <a:alphaModFix/>
            </a:blip>
            <a:stretch>
              <a:fillRect/>
            </a:stretch>
          </p:blipFill>
          <p:spPr>
            <a:xfrm>
              <a:off x="4710198" y="259213"/>
              <a:ext cx="305875" cy="305875"/>
            </a:xfrm>
            <a:prstGeom prst="rect">
              <a:avLst/>
            </a:prstGeom>
            <a:noFill/>
            <a:ln>
              <a:noFill/>
            </a:ln>
          </p:spPr>
        </p:pic>
      </p:grpSp>
      <p:grpSp>
        <p:nvGrpSpPr>
          <p:cNvPr id="1028" name="Google Shape;1028;p51"/>
          <p:cNvGrpSpPr/>
          <p:nvPr/>
        </p:nvGrpSpPr>
        <p:grpSpPr>
          <a:xfrm>
            <a:off x="5382294" y="27916"/>
            <a:ext cx="421800" cy="392100"/>
            <a:chOff x="5181075" y="207925"/>
            <a:chExt cx="421800" cy="392100"/>
          </a:xfrm>
        </p:grpSpPr>
        <p:pic>
          <p:nvPicPr>
            <p:cNvPr id="1029" name="Google Shape;1029;p51"/>
            <p:cNvPicPr preferRelativeResize="0"/>
            <p:nvPr/>
          </p:nvPicPr>
          <p:blipFill rotWithShape="1">
            <a:blip r:embed="rId11">
              <a:alphaModFix/>
            </a:blip>
            <a:srcRect b="37467" l="16911" r="63701" t="31577"/>
            <a:stretch/>
          </p:blipFill>
          <p:spPr>
            <a:xfrm>
              <a:off x="5181075" y="207925"/>
              <a:ext cx="421800" cy="392100"/>
            </a:xfrm>
            <a:prstGeom prst="roundRect">
              <a:avLst>
                <a:gd fmla="val 16667" name="adj"/>
              </a:avLst>
            </a:prstGeom>
            <a:noFill/>
            <a:ln>
              <a:noFill/>
            </a:ln>
          </p:spPr>
        </p:pic>
        <p:pic>
          <p:nvPicPr>
            <p:cNvPr id="1030" name="Google Shape;1030;p51">
              <a:hlinkClick action="ppaction://hlinksldjump" r:id="rId12"/>
            </p:cNvPr>
            <p:cNvPicPr preferRelativeResize="0"/>
            <p:nvPr/>
          </p:nvPicPr>
          <p:blipFill>
            <a:blip r:embed="rId13">
              <a:alphaModFix/>
            </a:blip>
            <a:stretch>
              <a:fillRect/>
            </a:stretch>
          </p:blipFill>
          <p:spPr>
            <a:xfrm>
              <a:off x="5258939" y="260216"/>
              <a:ext cx="274250" cy="303861"/>
            </a:xfrm>
            <a:prstGeom prst="rect">
              <a:avLst/>
            </a:prstGeom>
            <a:noFill/>
            <a:ln>
              <a:noFill/>
            </a:ln>
          </p:spPr>
        </p:pic>
      </p:grpSp>
      <p:grpSp>
        <p:nvGrpSpPr>
          <p:cNvPr id="1031" name="Google Shape;1031;p51"/>
          <p:cNvGrpSpPr/>
          <p:nvPr/>
        </p:nvGrpSpPr>
        <p:grpSpPr>
          <a:xfrm>
            <a:off x="3332934" y="26441"/>
            <a:ext cx="421800" cy="392100"/>
            <a:chOff x="3090174" y="207925"/>
            <a:chExt cx="421800" cy="392100"/>
          </a:xfrm>
        </p:grpSpPr>
        <p:pic>
          <p:nvPicPr>
            <p:cNvPr id="1032" name="Google Shape;1032;p51"/>
            <p:cNvPicPr preferRelativeResize="0"/>
            <p:nvPr/>
          </p:nvPicPr>
          <p:blipFill rotWithShape="1">
            <a:blip r:embed="rId14">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1033" name="Google Shape;1033;p51">
              <a:hlinkClick action="ppaction://hlinksldjump" r:id="rId15"/>
            </p:cNvPr>
            <p:cNvPicPr preferRelativeResize="0"/>
            <p:nvPr/>
          </p:nvPicPr>
          <p:blipFill>
            <a:blip r:embed="rId16">
              <a:alphaModFix/>
            </a:blip>
            <a:stretch>
              <a:fillRect/>
            </a:stretch>
          </p:blipFill>
          <p:spPr>
            <a:xfrm>
              <a:off x="3174182" y="232499"/>
              <a:ext cx="253800" cy="342950"/>
            </a:xfrm>
            <a:prstGeom prst="rect">
              <a:avLst/>
            </a:prstGeom>
            <a:noFill/>
            <a:ln>
              <a:noFill/>
            </a:ln>
          </p:spPr>
        </p:pic>
      </p:grpSp>
      <p:sp>
        <p:nvSpPr>
          <p:cNvPr id="1034" name="Google Shape;1034;p51">
            <a:hlinkClick/>
          </p:cNvPr>
          <p:cNvSpPr txBox="1"/>
          <p:nvPr/>
        </p:nvSpPr>
        <p:spPr>
          <a:xfrm>
            <a:off x="84300" y="4112075"/>
            <a:ext cx="4236000" cy="906900"/>
          </a:xfrm>
          <a:prstGeom prst="rect">
            <a:avLst/>
          </a:prstGeom>
          <a:solidFill>
            <a:srgbClr val="000000">
              <a:alpha val="7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Old Standard TT"/>
                <a:ea typeface="Old Standard TT"/>
                <a:cs typeface="Old Standard TT"/>
                <a:sym typeface="Old Standard TT"/>
              </a:rPr>
              <a:t>Click the arrow to revisit Insights &amp; Recommendations</a:t>
            </a:r>
            <a:endParaRPr b="1" sz="2400">
              <a:solidFill>
                <a:schemeClr val="lt1"/>
              </a:solidFill>
              <a:latin typeface="Old Standard TT"/>
              <a:ea typeface="Old Standard TT"/>
              <a:cs typeface="Old Standard TT"/>
              <a:sym typeface="Old Standard TT"/>
            </a:endParaRPr>
          </a:p>
        </p:txBody>
      </p:sp>
      <p:pic>
        <p:nvPicPr>
          <p:cNvPr id="1035" name="Google Shape;1035;p51">
            <a:hlinkClick/>
          </p:cNvPr>
          <p:cNvPicPr preferRelativeResize="0"/>
          <p:nvPr/>
        </p:nvPicPr>
        <p:blipFill>
          <a:blip r:embed="rId17">
            <a:alphaModFix/>
          </a:blip>
          <a:stretch>
            <a:fillRect/>
          </a:stretch>
        </p:blipFill>
        <p:spPr>
          <a:xfrm>
            <a:off x="3113850" y="2506100"/>
            <a:ext cx="2412551" cy="260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nvSpPr>
        <p:spPr>
          <a:xfrm>
            <a:off x="0" y="444000"/>
            <a:ext cx="9144000" cy="4613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sz="1600">
                <a:solidFill>
                  <a:schemeClr val="lt1"/>
                </a:solidFill>
              </a:rPr>
              <a:t>Executive Summary </a:t>
            </a:r>
            <a:endParaRPr b="1" sz="1600">
              <a:solidFill>
                <a:schemeClr val="lt1"/>
              </a:solidFill>
            </a:endParaRPr>
          </a:p>
          <a:p>
            <a:pPr indent="0" lvl="0" marL="0" rtl="0" algn="l">
              <a:lnSpc>
                <a:spcPct val="115000"/>
              </a:lnSpc>
              <a:spcBef>
                <a:spcPts val="1200"/>
              </a:spcBef>
              <a:spcAft>
                <a:spcPts val="0"/>
              </a:spcAft>
              <a:buNone/>
            </a:pPr>
            <a:r>
              <a:rPr lang="en" sz="1200">
                <a:solidFill>
                  <a:schemeClr val="lt1"/>
                </a:solidFill>
              </a:rPr>
              <a:t>   </a:t>
            </a:r>
            <a:r>
              <a:rPr b="1" lang="en" sz="1200" u="sng">
                <a:solidFill>
                  <a:schemeClr val="lt1"/>
                </a:solidFill>
              </a:rPr>
              <a:t>Risk Reduction and Value Rotation:</a:t>
            </a:r>
            <a:endParaRPr b="1" sz="1200" u="sng">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rPr>
              <a:t>   </a:t>
            </a:r>
            <a:r>
              <a:rPr lang="en" sz="1100">
                <a:solidFill>
                  <a:schemeClr val="lt1"/>
                </a:solidFill>
              </a:rPr>
              <a:t>This current market environment indicates a clear and decisive rotation out of overvalued, high-risk positions and into sectors offering superior value and income stability.</a:t>
            </a:r>
            <a:br>
              <a:rPr lang="en" sz="1100">
                <a:solidFill>
                  <a:schemeClr val="lt1"/>
                </a:solidFill>
              </a:rPr>
            </a:br>
            <a:r>
              <a:rPr lang="en" sz="1100">
                <a:solidFill>
                  <a:schemeClr val="lt1"/>
                </a:solidFill>
              </a:rPr>
              <a:t>   The primary action is a </a:t>
            </a:r>
            <a:r>
              <a:rPr lang="en" sz="1100" u="sng">
                <a:solidFill>
                  <a:schemeClr val="lt1"/>
                </a:solidFill>
              </a:rPr>
              <a:t>shift away from the Technology sector and towards Energy</a:t>
            </a:r>
            <a:r>
              <a:rPr lang="en" sz="1100">
                <a:solidFill>
                  <a:schemeClr val="lt1"/>
                </a:solidFill>
              </a:rPr>
              <a:t>. The Technology sector is currently priced for very optimistic scenarios, fueled by the Artificial Intelligence (AI) boom, resulting in extreme multiples like a 9.55 EV/Revenue Multiple and a 52.06 P/E Ratio. This aggressive valuation, resulting in only 38% "Buy or Hold" ratings, exposes severe downside risk. Consequently, the core SELL action focuses on reducing exposure to overvalued stocks like Tesla (TSLA), Palantir (PLTR), and Datadog (DDOG), alongside fundamentally weak plays such as Intel (INTC) and Fidelity National Information Services (FIS), which are struggling with negative FCF and high leverage, respectively.</a:t>
            </a:r>
            <a:endParaRPr sz="11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lt1"/>
                </a:solidFill>
              </a:rPr>
              <a:t>   The capital generated from these sales should be strategically reallocated into two categories: deep-value income plays and the underpriced Energy sector. Defensive income investments include high-quality, undervalued companies like Pfizer (PFE) and United Parcel Service (UPS), which both offer exceptional dividend yields near 7%. This provides critical downside protection and reliable cash flow.</a:t>
            </a:r>
            <a:endParaRPr sz="11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lt1"/>
                </a:solidFill>
              </a:rPr>
              <a:t>   The second, more growth-oriented allocation targets the Energy sector, which presents a compelling value proposition. Energy stands as the cheapest sector, trading at a moderate EV/Revenue multiple of 3.87, yet matches Technology with a leading 13% Revenue Growth. This opportunity is underpinned by the essential need for vast, reliable power required to run the expensive AI infrastructure. Key Energy buys like ONEOK (OKE) and Diamondback Energy (FANG), offering strong growth and dividend yields around 6%, allow the portfolio to capitalize on the foundational requirements of the current innovation cycle while maintaining low valuation risk.</a:t>
            </a:r>
            <a:endParaRPr sz="1100">
              <a:solidFill>
                <a:schemeClr val="lt1"/>
              </a:solidFill>
            </a:endParaRPr>
          </a:p>
          <a:p>
            <a:pPr indent="0" lvl="0" marL="0" rtl="0" algn="l">
              <a:lnSpc>
                <a:spcPct val="115000"/>
              </a:lnSpc>
              <a:spcBef>
                <a:spcPts val="1200"/>
              </a:spcBef>
              <a:spcAft>
                <a:spcPts val="1200"/>
              </a:spcAft>
              <a:buNone/>
            </a:pPr>
            <a:r>
              <a:t/>
            </a:r>
            <a:endParaRPr sz="1200">
              <a:solidFill>
                <a:schemeClr val="lt1"/>
              </a:solidFill>
            </a:endParaRPr>
          </a:p>
        </p:txBody>
      </p:sp>
      <p:grpSp>
        <p:nvGrpSpPr>
          <p:cNvPr id="126" name="Google Shape;126;p16"/>
          <p:cNvGrpSpPr/>
          <p:nvPr/>
        </p:nvGrpSpPr>
        <p:grpSpPr>
          <a:xfrm>
            <a:off x="0" y="-2"/>
            <a:ext cx="9144000" cy="444000"/>
            <a:chOff x="0" y="-2"/>
            <a:chExt cx="9144000" cy="444000"/>
          </a:xfrm>
        </p:grpSpPr>
        <p:grpSp>
          <p:nvGrpSpPr>
            <p:cNvPr id="127" name="Google Shape;127;p16"/>
            <p:cNvGrpSpPr/>
            <p:nvPr/>
          </p:nvGrpSpPr>
          <p:grpSpPr>
            <a:xfrm>
              <a:off x="0" y="-2"/>
              <a:ext cx="9144000" cy="444000"/>
              <a:chOff x="0" y="-2"/>
              <a:chExt cx="9144000" cy="444000"/>
            </a:xfrm>
          </p:grpSpPr>
          <p:sp>
            <p:nvSpPr>
              <p:cNvPr id="128" name="Google Shape;128;p16"/>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29" name="Google Shape;129;p16">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130" name="Google Shape;130;p16"/>
            <p:cNvGrpSpPr/>
            <p:nvPr/>
          </p:nvGrpSpPr>
          <p:grpSpPr>
            <a:xfrm>
              <a:off x="2951595" y="18875"/>
              <a:ext cx="1369800" cy="392100"/>
              <a:chOff x="4081250" y="924125"/>
              <a:chExt cx="1369800" cy="392100"/>
            </a:xfrm>
          </p:grpSpPr>
          <p:pic>
            <p:nvPicPr>
              <p:cNvPr id="131" name="Google Shape;131;p16"/>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132" name="Google Shape;132;p16"/>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133" name="Google Shape;133;p16"/>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134" name="Google Shape;134;p16"/>
          <p:cNvGrpSpPr/>
          <p:nvPr/>
        </p:nvGrpSpPr>
        <p:grpSpPr>
          <a:xfrm>
            <a:off x="4404611" y="27916"/>
            <a:ext cx="421800" cy="392100"/>
            <a:chOff x="3601198" y="207925"/>
            <a:chExt cx="421800" cy="392100"/>
          </a:xfrm>
        </p:grpSpPr>
        <p:pic>
          <p:nvPicPr>
            <p:cNvPr id="135" name="Google Shape;135;p16"/>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136" name="Google Shape;136;p16">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137" name="Google Shape;137;p16"/>
          <p:cNvGrpSpPr/>
          <p:nvPr/>
        </p:nvGrpSpPr>
        <p:grpSpPr>
          <a:xfrm>
            <a:off x="4908736" y="27916"/>
            <a:ext cx="421800" cy="392100"/>
            <a:chOff x="4112225" y="207925"/>
            <a:chExt cx="421800" cy="392100"/>
          </a:xfrm>
        </p:grpSpPr>
        <p:pic>
          <p:nvPicPr>
            <p:cNvPr id="138" name="Google Shape;138;p16"/>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139" name="Google Shape;139;p16">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140" name="Google Shape;140;p16"/>
          <p:cNvGrpSpPr/>
          <p:nvPr/>
        </p:nvGrpSpPr>
        <p:grpSpPr>
          <a:xfrm>
            <a:off x="5415540" y="29266"/>
            <a:ext cx="421800" cy="389400"/>
            <a:chOff x="4646638" y="209275"/>
            <a:chExt cx="421800" cy="389400"/>
          </a:xfrm>
        </p:grpSpPr>
        <p:pic>
          <p:nvPicPr>
            <p:cNvPr id="141" name="Google Shape;141;p16"/>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142" name="Google Shape;142;p16">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143" name="Google Shape;143;p16"/>
          <p:cNvGrpSpPr/>
          <p:nvPr/>
        </p:nvGrpSpPr>
        <p:grpSpPr>
          <a:xfrm>
            <a:off x="5929271" y="27916"/>
            <a:ext cx="421800" cy="392100"/>
            <a:chOff x="5181075" y="207925"/>
            <a:chExt cx="421800" cy="392100"/>
          </a:xfrm>
        </p:grpSpPr>
        <p:pic>
          <p:nvPicPr>
            <p:cNvPr id="144" name="Google Shape;144;p16"/>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145" name="Google Shape;145;p16">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pSp>
        <p:nvGrpSpPr>
          <p:cNvPr id="150" name="Google Shape;150;p17"/>
          <p:cNvGrpSpPr/>
          <p:nvPr/>
        </p:nvGrpSpPr>
        <p:grpSpPr>
          <a:xfrm>
            <a:off x="0" y="-2"/>
            <a:ext cx="9144000" cy="444000"/>
            <a:chOff x="0" y="-2"/>
            <a:chExt cx="9144000" cy="444000"/>
          </a:xfrm>
        </p:grpSpPr>
        <p:grpSp>
          <p:nvGrpSpPr>
            <p:cNvPr id="151" name="Google Shape;151;p17"/>
            <p:cNvGrpSpPr/>
            <p:nvPr/>
          </p:nvGrpSpPr>
          <p:grpSpPr>
            <a:xfrm>
              <a:off x="0" y="-2"/>
              <a:ext cx="9144000" cy="444000"/>
              <a:chOff x="0" y="-2"/>
              <a:chExt cx="9144000" cy="444000"/>
            </a:xfrm>
          </p:grpSpPr>
          <p:sp>
            <p:nvSpPr>
              <p:cNvPr id="152" name="Google Shape;152;p17"/>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53" name="Google Shape;153;p17">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154" name="Google Shape;154;p17"/>
            <p:cNvGrpSpPr/>
            <p:nvPr/>
          </p:nvGrpSpPr>
          <p:grpSpPr>
            <a:xfrm>
              <a:off x="2951595" y="18875"/>
              <a:ext cx="1369800" cy="392100"/>
              <a:chOff x="4081250" y="924125"/>
              <a:chExt cx="1369800" cy="392100"/>
            </a:xfrm>
          </p:grpSpPr>
          <p:pic>
            <p:nvPicPr>
              <p:cNvPr id="155" name="Google Shape;155;p17"/>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156" name="Google Shape;156;p17"/>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157" name="Google Shape;157;p17"/>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158" name="Google Shape;158;p17"/>
          <p:cNvGrpSpPr/>
          <p:nvPr/>
        </p:nvGrpSpPr>
        <p:grpSpPr>
          <a:xfrm>
            <a:off x="4404611" y="27916"/>
            <a:ext cx="421800" cy="392100"/>
            <a:chOff x="3601198" y="207925"/>
            <a:chExt cx="421800" cy="392100"/>
          </a:xfrm>
        </p:grpSpPr>
        <p:pic>
          <p:nvPicPr>
            <p:cNvPr id="159" name="Google Shape;159;p17"/>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160" name="Google Shape;160;p17">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161" name="Google Shape;161;p17"/>
          <p:cNvGrpSpPr/>
          <p:nvPr/>
        </p:nvGrpSpPr>
        <p:grpSpPr>
          <a:xfrm>
            <a:off x="4908736" y="27916"/>
            <a:ext cx="421800" cy="392100"/>
            <a:chOff x="4112225" y="207925"/>
            <a:chExt cx="421800" cy="392100"/>
          </a:xfrm>
        </p:grpSpPr>
        <p:pic>
          <p:nvPicPr>
            <p:cNvPr id="162" name="Google Shape;162;p17"/>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163" name="Google Shape;163;p17">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164" name="Google Shape;164;p17"/>
          <p:cNvGrpSpPr/>
          <p:nvPr/>
        </p:nvGrpSpPr>
        <p:grpSpPr>
          <a:xfrm>
            <a:off x="5415540" y="29266"/>
            <a:ext cx="421800" cy="389400"/>
            <a:chOff x="4646638" y="209275"/>
            <a:chExt cx="421800" cy="389400"/>
          </a:xfrm>
        </p:grpSpPr>
        <p:pic>
          <p:nvPicPr>
            <p:cNvPr id="165" name="Google Shape;165;p17"/>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166" name="Google Shape;166;p17">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167" name="Google Shape;167;p17"/>
          <p:cNvGrpSpPr/>
          <p:nvPr/>
        </p:nvGrpSpPr>
        <p:grpSpPr>
          <a:xfrm>
            <a:off x="5929271" y="27916"/>
            <a:ext cx="421800" cy="392100"/>
            <a:chOff x="5181075" y="207925"/>
            <a:chExt cx="421800" cy="392100"/>
          </a:xfrm>
        </p:grpSpPr>
        <p:pic>
          <p:nvPicPr>
            <p:cNvPr id="168" name="Google Shape;168;p17"/>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169" name="Google Shape;169;p17">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pic>
        <p:nvPicPr>
          <p:cNvPr id="170" name="Google Shape;170;p17"/>
          <p:cNvPicPr preferRelativeResize="0"/>
          <p:nvPr/>
        </p:nvPicPr>
        <p:blipFill>
          <a:blip r:embed="rId16">
            <a:alphaModFix/>
          </a:blip>
          <a:stretch>
            <a:fillRect/>
          </a:stretch>
        </p:blipFill>
        <p:spPr>
          <a:xfrm>
            <a:off x="571745" y="465857"/>
            <a:ext cx="8000499" cy="4469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p18"/>
          <p:cNvGrpSpPr/>
          <p:nvPr/>
        </p:nvGrpSpPr>
        <p:grpSpPr>
          <a:xfrm>
            <a:off x="0" y="-2"/>
            <a:ext cx="9144000" cy="444000"/>
            <a:chOff x="0" y="-2"/>
            <a:chExt cx="9144000" cy="444000"/>
          </a:xfrm>
        </p:grpSpPr>
        <p:grpSp>
          <p:nvGrpSpPr>
            <p:cNvPr id="176" name="Google Shape;176;p18"/>
            <p:cNvGrpSpPr/>
            <p:nvPr/>
          </p:nvGrpSpPr>
          <p:grpSpPr>
            <a:xfrm>
              <a:off x="0" y="-2"/>
              <a:ext cx="9144000" cy="444000"/>
              <a:chOff x="0" y="-2"/>
              <a:chExt cx="9144000" cy="444000"/>
            </a:xfrm>
          </p:grpSpPr>
          <p:sp>
            <p:nvSpPr>
              <p:cNvPr id="177" name="Google Shape;177;p18"/>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78" name="Google Shape;178;p18">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179" name="Google Shape;179;p18"/>
            <p:cNvGrpSpPr/>
            <p:nvPr/>
          </p:nvGrpSpPr>
          <p:grpSpPr>
            <a:xfrm>
              <a:off x="2951595" y="18875"/>
              <a:ext cx="1369800" cy="392100"/>
              <a:chOff x="4081250" y="924125"/>
              <a:chExt cx="1369800" cy="392100"/>
            </a:xfrm>
          </p:grpSpPr>
          <p:pic>
            <p:nvPicPr>
              <p:cNvPr id="180" name="Google Shape;180;p18"/>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181" name="Google Shape;181;p18"/>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182" name="Google Shape;182;p18"/>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183" name="Google Shape;183;p18"/>
          <p:cNvGrpSpPr/>
          <p:nvPr/>
        </p:nvGrpSpPr>
        <p:grpSpPr>
          <a:xfrm>
            <a:off x="4404611" y="27916"/>
            <a:ext cx="421800" cy="392100"/>
            <a:chOff x="3601198" y="207925"/>
            <a:chExt cx="421800" cy="392100"/>
          </a:xfrm>
        </p:grpSpPr>
        <p:pic>
          <p:nvPicPr>
            <p:cNvPr id="184" name="Google Shape;184;p18"/>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185" name="Google Shape;185;p18">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186" name="Google Shape;186;p18"/>
          <p:cNvGrpSpPr/>
          <p:nvPr/>
        </p:nvGrpSpPr>
        <p:grpSpPr>
          <a:xfrm>
            <a:off x="4908736" y="27916"/>
            <a:ext cx="421800" cy="392100"/>
            <a:chOff x="4112225" y="207925"/>
            <a:chExt cx="421800" cy="392100"/>
          </a:xfrm>
        </p:grpSpPr>
        <p:pic>
          <p:nvPicPr>
            <p:cNvPr id="187" name="Google Shape;187;p18"/>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188" name="Google Shape;188;p18">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189" name="Google Shape;189;p18"/>
          <p:cNvGrpSpPr/>
          <p:nvPr/>
        </p:nvGrpSpPr>
        <p:grpSpPr>
          <a:xfrm>
            <a:off x="5415540" y="29266"/>
            <a:ext cx="421800" cy="389400"/>
            <a:chOff x="4646638" y="209275"/>
            <a:chExt cx="421800" cy="389400"/>
          </a:xfrm>
        </p:grpSpPr>
        <p:pic>
          <p:nvPicPr>
            <p:cNvPr id="190" name="Google Shape;190;p18"/>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191" name="Google Shape;191;p18">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192" name="Google Shape;192;p18"/>
          <p:cNvGrpSpPr/>
          <p:nvPr/>
        </p:nvGrpSpPr>
        <p:grpSpPr>
          <a:xfrm>
            <a:off x="5929271" y="27916"/>
            <a:ext cx="421800" cy="392100"/>
            <a:chOff x="5181075" y="207925"/>
            <a:chExt cx="421800" cy="392100"/>
          </a:xfrm>
        </p:grpSpPr>
        <p:pic>
          <p:nvPicPr>
            <p:cNvPr id="193" name="Google Shape;193;p18"/>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194" name="Google Shape;194;p18">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pic>
        <p:nvPicPr>
          <p:cNvPr id="195" name="Google Shape;195;p18"/>
          <p:cNvPicPr preferRelativeResize="0"/>
          <p:nvPr/>
        </p:nvPicPr>
        <p:blipFill>
          <a:blip r:embed="rId16">
            <a:alphaModFix/>
          </a:blip>
          <a:stretch>
            <a:fillRect/>
          </a:stretch>
        </p:blipFill>
        <p:spPr>
          <a:xfrm>
            <a:off x="557038" y="491188"/>
            <a:ext cx="8029925" cy="4498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19"/>
          <p:cNvGrpSpPr/>
          <p:nvPr/>
        </p:nvGrpSpPr>
        <p:grpSpPr>
          <a:xfrm>
            <a:off x="0" y="-2"/>
            <a:ext cx="9144000" cy="444000"/>
            <a:chOff x="0" y="-2"/>
            <a:chExt cx="9144000" cy="444000"/>
          </a:xfrm>
        </p:grpSpPr>
        <p:grpSp>
          <p:nvGrpSpPr>
            <p:cNvPr id="201" name="Google Shape;201;p19"/>
            <p:cNvGrpSpPr/>
            <p:nvPr/>
          </p:nvGrpSpPr>
          <p:grpSpPr>
            <a:xfrm>
              <a:off x="0" y="-2"/>
              <a:ext cx="9144000" cy="444000"/>
              <a:chOff x="0" y="-2"/>
              <a:chExt cx="9144000" cy="444000"/>
            </a:xfrm>
          </p:grpSpPr>
          <p:sp>
            <p:nvSpPr>
              <p:cNvPr id="202" name="Google Shape;202;p19"/>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03" name="Google Shape;203;p19">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204" name="Google Shape;204;p19"/>
            <p:cNvGrpSpPr/>
            <p:nvPr/>
          </p:nvGrpSpPr>
          <p:grpSpPr>
            <a:xfrm>
              <a:off x="2951595" y="18875"/>
              <a:ext cx="1369800" cy="392100"/>
              <a:chOff x="4081250" y="924125"/>
              <a:chExt cx="1369800" cy="392100"/>
            </a:xfrm>
          </p:grpSpPr>
          <p:pic>
            <p:nvPicPr>
              <p:cNvPr id="205" name="Google Shape;205;p19"/>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206" name="Google Shape;206;p19"/>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207" name="Google Shape;207;p19"/>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208" name="Google Shape;208;p19"/>
          <p:cNvGrpSpPr/>
          <p:nvPr/>
        </p:nvGrpSpPr>
        <p:grpSpPr>
          <a:xfrm>
            <a:off x="4404611" y="27916"/>
            <a:ext cx="421800" cy="392100"/>
            <a:chOff x="3601198" y="207925"/>
            <a:chExt cx="421800" cy="392100"/>
          </a:xfrm>
        </p:grpSpPr>
        <p:pic>
          <p:nvPicPr>
            <p:cNvPr id="209" name="Google Shape;209;p19"/>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210" name="Google Shape;210;p19">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211" name="Google Shape;211;p19"/>
          <p:cNvGrpSpPr/>
          <p:nvPr/>
        </p:nvGrpSpPr>
        <p:grpSpPr>
          <a:xfrm>
            <a:off x="4908736" y="27916"/>
            <a:ext cx="421800" cy="392100"/>
            <a:chOff x="4112225" y="207925"/>
            <a:chExt cx="421800" cy="392100"/>
          </a:xfrm>
        </p:grpSpPr>
        <p:pic>
          <p:nvPicPr>
            <p:cNvPr id="212" name="Google Shape;212;p19"/>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213" name="Google Shape;213;p19">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214" name="Google Shape;214;p19"/>
          <p:cNvGrpSpPr/>
          <p:nvPr/>
        </p:nvGrpSpPr>
        <p:grpSpPr>
          <a:xfrm>
            <a:off x="5415540" y="29266"/>
            <a:ext cx="421800" cy="389400"/>
            <a:chOff x="4646638" y="209275"/>
            <a:chExt cx="421800" cy="389400"/>
          </a:xfrm>
        </p:grpSpPr>
        <p:pic>
          <p:nvPicPr>
            <p:cNvPr id="215" name="Google Shape;215;p19"/>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216" name="Google Shape;216;p19">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217" name="Google Shape;217;p19"/>
          <p:cNvGrpSpPr/>
          <p:nvPr/>
        </p:nvGrpSpPr>
        <p:grpSpPr>
          <a:xfrm>
            <a:off x="5929271" y="27916"/>
            <a:ext cx="421800" cy="392100"/>
            <a:chOff x="5181075" y="207925"/>
            <a:chExt cx="421800" cy="392100"/>
          </a:xfrm>
        </p:grpSpPr>
        <p:pic>
          <p:nvPicPr>
            <p:cNvPr id="218" name="Google Shape;218;p19"/>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219" name="Google Shape;219;p19">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pic>
        <p:nvPicPr>
          <p:cNvPr id="220" name="Google Shape;220;p19"/>
          <p:cNvPicPr preferRelativeResize="0"/>
          <p:nvPr/>
        </p:nvPicPr>
        <p:blipFill>
          <a:blip r:embed="rId16">
            <a:alphaModFix/>
          </a:blip>
          <a:stretch>
            <a:fillRect/>
          </a:stretch>
        </p:blipFill>
        <p:spPr>
          <a:xfrm>
            <a:off x="618200" y="485525"/>
            <a:ext cx="7907600" cy="444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pSp>
        <p:nvGrpSpPr>
          <p:cNvPr id="225" name="Google Shape;225;p20"/>
          <p:cNvGrpSpPr/>
          <p:nvPr/>
        </p:nvGrpSpPr>
        <p:grpSpPr>
          <a:xfrm>
            <a:off x="0" y="-2"/>
            <a:ext cx="9144000" cy="444000"/>
            <a:chOff x="0" y="-2"/>
            <a:chExt cx="9144000" cy="444000"/>
          </a:xfrm>
        </p:grpSpPr>
        <p:grpSp>
          <p:nvGrpSpPr>
            <p:cNvPr id="226" name="Google Shape;226;p20"/>
            <p:cNvGrpSpPr/>
            <p:nvPr/>
          </p:nvGrpSpPr>
          <p:grpSpPr>
            <a:xfrm>
              <a:off x="0" y="-2"/>
              <a:ext cx="9144000" cy="444000"/>
              <a:chOff x="0" y="-2"/>
              <a:chExt cx="9144000" cy="444000"/>
            </a:xfrm>
          </p:grpSpPr>
          <p:sp>
            <p:nvSpPr>
              <p:cNvPr id="227" name="Google Shape;227;p20"/>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28" name="Google Shape;228;p20">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229" name="Google Shape;229;p20"/>
            <p:cNvGrpSpPr/>
            <p:nvPr/>
          </p:nvGrpSpPr>
          <p:grpSpPr>
            <a:xfrm>
              <a:off x="3450984" y="23412"/>
              <a:ext cx="1369800" cy="392100"/>
              <a:chOff x="4383125" y="2483625"/>
              <a:chExt cx="1369800" cy="392100"/>
            </a:xfrm>
          </p:grpSpPr>
          <p:pic>
            <p:nvPicPr>
              <p:cNvPr id="230" name="Google Shape;230;p20"/>
              <p:cNvPicPr preferRelativeResize="0"/>
              <p:nvPr/>
            </p:nvPicPr>
            <p:blipFill rotWithShape="1">
              <a:blip r:embed="rId4">
                <a:alphaModFix/>
              </a:blip>
              <a:srcRect b="25897" l="0" r="0" t="25577"/>
              <a:stretch/>
            </p:blipFill>
            <p:spPr>
              <a:xfrm flipH="1">
                <a:off x="4383125" y="2483625"/>
                <a:ext cx="1369800" cy="392100"/>
              </a:xfrm>
              <a:prstGeom prst="roundRect">
                <a:avLst>
                  <a:gd fmla="val 16667" name="adj"/>
                </a:avLst>
              </a:prstGeom>
              <a:noFill/>
              <a:ln>
                <a:noFill/>
              </a:ln>
            </p:spPr>
          </p:pic>
          <p:sp>
            <p:nvSpPr>
              <p:cNvPr id="231" name="Google Shape;231;p20"/>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a:solidFill>
                      <a:srgbClr val="FFFFFF"/>
                    </a:solidFill>
                    <a:latin typeface="Poppins"/>
                    <a:ea typeface="Poppins"/>
                    <a:cs typeface="Poppins"/>
                    <a:sym typeface="Poppins"/>
                  </a:rPr>
                  <a:t>Insights</a:t>
                </a:r>
                <a:endParaRPr b="1">
                  <a:solidFill>
                    <a:srgbClr val="FFFFFF"/>
                  </a:solidFill>
                  <a:latin typeface="Poppins"/>
                  <a:ea typeface="Poppins"/>
                  <a:cs typeface="Poppins"/>
                  <a:sym typeface="Poppins"/>
                </a:endParaRPr>
              </a:p>
            </p:txBody>
          </p:sp>
          <p:pic>
            <p:nvPicPr>
              <p:cNvPr id="232" name="Google Shape;232;p20"/>
              <p:cNvPicPr preferRelativeResize="0"/>
              <p:nvPr/>
            </p:nvPicPr>
            <p:blipFill>
              <a:blip r:embed="rId5">
                <a:alphaModFix/>
              </a:blip>
              <a:stretch>
                <a:fillRect/>
              </a:stretch>
            </p:blipFill>
            <p:spPr>
              <a:xfrm>
                <a:off x="4426613" y="2517525"/>
                <a:ext cx="290767" cy="324299"/>
              </a:xfrm>
              <a:prstGeom prst="rect">
                <a:avLst/>
              </a:prstGeom>
              <a:noFill/>
              <a:ln>
                <a:noFill/>
              </a:ln>
            </p:spPr>
          </p:pic>
        </p:grpSp>
        <p:grpSp>
          <p:nvGrpSpPr>
            <p:cNvPr id="233" name="Google Shape;233;p20"/>
            <p:cNvGrpSpPr/>
            <p:nvPr/>
          </p:nvGrpSpPr>
          <p:grpSpPr>
            <a:xfrm>
              <a:off x="2977619" y="22951"/>
              <a:ext cx="421800" cy="392100"/>
              <a:chOff x="3090174" y="207925"/>
              <a:chExt cx="421800" cy="392100"/>
            </a:xfrm>
          </p:grpSpPr>
          <p:pic>
            <p:nvPicPr>
              <p:cNvPr id="234" name="Google Shape;234;p20"/>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235" name="Google Shape;235;p20">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236" name="Google Shape;236;p20"/>
            <p:cNvGrpSpPr/>
            <p:nvPr/>
          </p:nvGrpSpPr>
          <p:grpSpPr>
            <a:xfrm>
              <a:off x="4874225" y="22951"/>
              <a:ext cx="421800" cy="392100"/>
              <a:chOff x="4112225" y="207925"/>
              <a:chExt cx="421800" cy="392100"/>
            </a:xfrm>
          </p:grpSpPr>
          <p:pic>
            <p:nvPicPr>
              <p:cNvPr id="237" name="Google Shape;237;p20"/>
              <p:cNvPicPr preferRelativeResize="0"/>
              <p:nvPr/>
            </p:nvPicPr>
            <p:blipFill rotWithShape="1">
              <a:blip r:embed="rId9">
                <a:alphaModFix/>
              </a:blip>
              <a:srcRect b="50935" l="31164" r="38255" t="20584"/>
              <a:stretch/>
            </p:blipFill>
            <p:spPr>
              <a:xfrm>
                <a:off x="4112225" y="207925"/>
                <a:ext cx="421800" cy="392100"/>
              </a:xfrm>
              <a:prstGeom prst="roundRect">
                <a:avLst>
                  <a:gd fmla="val 16667" name="adj"/>
                </a:avLst>
              </a:prstGeom>
              <a:noFill/>
              <a:ln>
                <a:noFill/>
              </a:ln>
            </p:spPr>
          </p:pic>
          <p:pic>
            <p:nvPicPr>
              <p:cNvPr id="238" name="Google Shape;238;p20">
                <a:hlinkClick action="ppaction://hlinksldjump" r:id="rId10"/>
              </p:cNvPr>
              <p:cNvPicPr preferRelativeResize="0"/>
              <p:nvPr/>
            </p:nvPicPr>
            <p:blipFill>
              <a:blip r:embed="rId11">
                <a:alphaModFix/>
              </a:blip>
              <a:stretch>
                <a:fillRect/>
              </a:stretch>
            </p:blipFill>
            <p:spPr>
              <a:xfrm>
                <a:off x="4140249" y="223325"/>
                <a:ext cx="367275" cy="367250"/>
              </a:xfrm>
              <a:prstGeom prst="rect">
                <a:avLst/>
              </a:prstGeom>
              <a:noFill/>
              <a:ln>
                <a:noFill/>
              </a:ln>
            </p:spPr>
          </p:pic>
        </p:grpSp>
        <p:grpSp>
          <p:nvGrpSpPr>
            <p:cNvPr id="239" name="Google Shape;239;p20"/>
            <p:cNvGrpSpPr/>
            <p:nvPr/>
          </p:nvGrpSpPr>
          <p:grpSpPr>
            <a:xfrm>
              <a:off x="5408638" y="24301"/>
              <a:ext cx="421800" cy="389400"/>
              <a:chOff x="5134275" y="209275"/>
              <a:chExt cx="421800" cy="389400"/>
            </a:xfrm>
          </p:grpSpPr>
          <p:pic>
            <p:nvPicPr>
              <p:cNvPr id="240" name="Google Shape;240;p20"/>
              <p:cNvPicPr preferRelativeResize="0"/>
              <p:nvPr/>
            </p:nvPicPr>
            <p:blipFill rotWithShape="1">
              <a:blip r:embed="rId12">
                <a:alphaModFix/>
              </a:blip>
              <a:srcRect b="29545" l="18473" r="50741" t="29269"/>
              <a:stretch/>
            </p:blipFill>
            <p:spPr>
              <a:xfrm>
                <a:off x="5134275" y="209275"/>
                <a:ext cx="421800" cy="389400"/>
              </a:xfrm>
              <a:prstGeom prst="roundRect">
                <a:avLst>
                  <a:gd fmla="val 16667" name="adj"/>
                </a:avLst>
              </a:prstGeom>
              <a:noFill/>
              <a:ln>
                <a:noFill/>
              </a:ln>
            </p:spPr>
          </p:pic>
          <p:pic>
            <p:nvPicPr>
              <p:cNvPr id="241" name="Google Shape;241;p20">
                <a:hlinkClick/>
              </p:cNvPr>
              <p:cNvPicPr preferRelativeResize="0"/>
              <p:nvPr/>
            </p:nvPicPr>
            <p:blipFill>
              <a:blip r:embed="rId13">
                <a:alphaModFix/>
              </a:blip>
              <a:stretch>
                <a:fillRect/>
              </a:stretch>
            </p:blipFill>
            <p:spPr>
              <a:xfrm>
                <a:off x="5197835" y="259213"/>
                <a:ext cx="305875" cy="305875"/>
              </a:xfrm>
              <a:prstGeom prst="rect">
                <a:avLst/>
              </a:prstGeom>
              <a:noFill/>
              <a:ln>
                <a:noFill/>
              </a:ln>
            </p:spPr>
          </p:pic>
        </p:grpSp>
        <p:grpSp>
          <p:nvGrpSpPr>
            <p:cNvPr id="242" name="Google Shape;242;p20"/>
            <p:cNvGrpSpPr/>
            <p:nvPr/>
          </p:nvGrpSpPr>
          <p:grpSpPr>
            <a:xfrm>
              <a:off x="5943075" y="22951"/>
              <a:ext cx="421800" cy="392100"/>
              <a:chOff x="4623250" y="207925"/>
              <a:chExt cx="421800" cy="392100"/>
            </a:xfrm>
          </p:grpSpPr>
          <p:pic>
            <p:nvPicPr>
              <p:cNvPr id="243" name="Google Shape;243;p20"/>
              <p:cNvPicPr preferRelativeResize="0"/>
              <p:nvPr/>
            </p:nvPicPr>
            <p:blipFill rotWithShape="1">
              <a:blip r:embed="rId14">
                <a:alphaModFix/>
              </a:blip>
              <a:srcRect b="37467" l="16911" r="63701" t="31577"/>
              <a:stretch/>
            </p:blipFill>
            <p:spPr>
              <a:xfrm>
                <a:off x="4623250" y="207925"/>
                <a:ext cx="421800" cy="392100"/>
              </a:xfrm>
              <a:prstGeom prst="roundRect">
                <a:avLst>
                  <a:gd fmla="val 16667" name="adj"/>
                </a:avLst>
              </a:prstGeom>
              <a:noFill/>
              <a:ln>
                <a:noFill/>
              </a:ln>
            </p:spPr>
          </p:pic>
          <p:pic>
            <p:nvPicPr>
              <p:cNvPr id="244" name="Google Shape;244;p20">
                <a:hlinkClick action="ppaction://hlinksldjump" r:id="rId15"/>
              </p:cNvPr>
              <p:cNvPicPr preferRelativeResize="0"/>
              <p:nvPr/>
            </p:nvPicPr>
            <p:blipFill>
              <a:blip r:embed="rId16">
                <a:alphaModFix/>
              </a:blip>
              <a:stretch>
                <a:fillRect/>
              </a:stretch>
            </p:blipFill>
            <p:spPr>
              <a:xfrm>
                <a:off x="4701114" y="260216"/>
                <a:ext cx="274250" cy="303861"/>
              </a:xfrm>
              <a:prstGeom prst="rect">
                <a:avLst/>
              </a:prstGeom>
              <a:noFill/>
              <a:ln>
                <a:noFill/>
              </a:ln>
            </p:spPr>
          </p:pic>
        </p:grpSp>
      </p:grpSp>
      <p:sp>
        <p:nvSpPr>
          <p:cNvPr id="245" name="Google Shape;245;p20"/>
          <p:cNvSpPr txBox="1"/>
          <p:nvPr/>
        </p:nvSpPr>
        <p:spPr>
          <a:xfrm>
            <a:off x="0" y="444000"/>
            <a:ext cx="9144000" cy="4613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457200" rtl="0" algn="ctr">
              <a:lnSpc>
                <a:spcPct val="115000"/>
              </a:lnSpc>
              <a:spcBef>
                <a:spcPts val="1200"/>
              </a:spcBef>
              <a:spcAft>
                <a:spcPts val="0"/>
              </a:spcAft>
              <a:buNone/>
            </a:pPr>
            <a:r>
              <a:rPr b="1" lang="en" sz="1900">
                <a:solidFill>
                  <a:schemeClr val="lt1"/>
                </a:solidFill>
              </a:rPr>
              <a:t>Sector based insights</a:t>
            </a:r>
            <a:endParaRPr b="1" sz="1900">
              <a:solidFill>
                <a:schemeClr val="lt1"/>
              </a:solidFill>
            </a:endParaRPr>
          </a:p>
          <a:p>
            <a:pPr indent="-323850" lvl="0" marL="457200" rtl="0" algn="l">
              <a:lnSpc>
                <a:spcPct val="115000"/>
              </a:lnSpc>
              <a:spcBef>
                <a:spcPts val="1200"/>
              </a:spcBef>
              <a:spcAft>
                <a:spcPts val="0"/>
              </a:spcAft>
              <a:buClr>
                <a:schemeClr val="lt1"/>
              </a:buClr>
              <a:buSzPts val="1500"/>
              <a:buChar char="●"/>
            </a:pPr>
            <a:r>
              <a:rPr lang="en" sz="1500">
                <a:solidFill>
                  <a:schemeClr val="lt1"/>
                </a:solidFill>
              </a:rPr>
              <a:t>   </a:t>
            </a:r>
            <a:r>
              <a:rPr lang="en" sz="1500" u="sng">
                <a:solidFill>
                  <a:schemeClr val="lt1"/>
                </a:solidFill>
              </a:rPr>
              <a:t>Energy and Consumer Staples</a:t>
            </a:r>
            <a:r>
              <a:rPr lang="en" sz="1500">
                <a:solidFill>
                  <a:schemeClr val="lt1"/>
                </a:solidFill>
              </a:rPr>
              <a:t> have the </a:t>
            </a:r>
            <a:r>
              <a:rPr lang="en" sz="1500" u="sng">
                <a:solidFill>
                  <a:schemeClr val="lt1"/>
                </a:solidFill>
              </a:rPr>
              <a:t>highest percentage</a:t>
            </a:r>
            <a:r>
              <a:rPr lang="en" sz="1500">
                <a:solidFill>
                  <a:schemeClr val="lt1"/>
                </a:solidFill>
              </a:rPr>
              <a:t> of </a:t>
            </a:r>
            <a:r>
              <a:rPr lang="en" sz="1500" u="sng">
                <a:solidFill>
                  <a:schemeClr val="lt1"/>
                </a:solidFill>
              </a:rPr>
              <a:t>"Buy or Hold"</a:t>
            </a:r>
            <a:r>
              <a:rPr lang="en" sz="1500">
                <a:solidFill>
                  <a:schemeClr val="lt1"/>
                </a:solidFill>
              </a:rPr>
              <a:t> ratings, at 78% and 73% respectively.</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   </a:t>
            </a:r>
            <a:r>
              <a:rPr lang="en" sz="1500" u="sng">
                <a:solidFill>
                  <a:schemeClr val="lt1"/>
                </a:solidFill>
              </a:rPr>
              <a:t>Technology</a:t>
            </a:r>
            <a:r>
              <a:rPr lang="en" sz="1500">
                <a:solidFill>
                  <a:schemeClr val="lt1"/>
                </a:solidFill>
              </a:rPr>
              <a:t> and </a:t>
            </a:r>
            <a:r>
              <a:rPr lang="en" sz="1500" u="sng">
                <a:solidFill>
                  <a:schemeClr val="lt1"/>
                </a:solidFill>
              </a:rPr>
              <a:t>Healthcare </a:t>
            </a:r>
            <a:r>
              <a:rPr lang="en" sz="1500">
                <a:solidFill>
                  <a:schemeClr val="lt1"/>
                </a:solidFill>
              </a:rPr>
              <a:t>have the </a:t>
            </a:r>
            <a:r>
              <a:rPr lang="en" sz="1500" u="sng">
                <a:solidFill>
                  <a:schemeClr val="lt1"/>
                </a:solidFill>
              </a:rPr>
              <a:t>lowest percentage </a:t>
            </a:r>
            <a:r>
              <a:rPr lang="en" sz="1500">
                <a:solidFill>
                  <a:schemeClr val="lt1"/>
                </a:solidFill>
              </a:rPr>
              <a:t>of </a:t>
            </a:r>
            <a:r>
              <a:rPr lang="en" sz="1500" u="sng">
                <a:solidFill>
                  <a:schemeClr val="lt1"/>
                </a:solidFill>
              </a:rPr>
              <a:t>"Buy or Hold"</a:t>
            </a:r>
            <a:r>
              <a:rPr lang="en" sz="1500">
                <a:solidFill>
                  <a:schemeClr val="lt1"/>
                </a:solidFill>
              </a:rPr>
              <a:t> ratings, at 38% and 39% respectively.</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   Despite having </a:t>
            </a:r>
            <a:r>
              <a:rPr lang="en" sz="1500" u="sng">
                <a:solidFill>
                  <a:schemeClr val="lt1"/>
                </a:solidFill>
              </a:rPr>
              <a:t>very strong fundamentals</a:t>
            </a:r>
            <a:r>
              <a:rPr lang="en" sz="1500">
                <a:solidFill>
                  <a:schemeClr val="lt1"/>
                </a:solidFill>
              </a:rPr>
              <a:t>, with </a:t>
            </a:r>
            <a:r>
              <a:rPr lang="en" sz="1500" u="sng">
                <a:solidFill>
                  <a:schemeClr val="lt1"/>
                </a:solidFill>
              </a:rPr>
              <a:t>13% Revenue Growth</a:t>
            </a:r>
            <a:r>
              <a:rPr lang="en" sz="1500">
                <a:solidFill>
                  <a:schemeClr val="lt1"/>
                </a:solidFill>
              </a:rPr>
              <a:t> and very </a:t>
            </a:r>
            <a:r>
              <a:rPr lang="en" sz="1500" u="sng">
                <a:solidFill>
                  <a:schemeClr val="lt1"/>
                </a:solidFill>
              </a:rPr>
              <a:t>low leverage</a:t>
            </a:r>
            <a:r>
              <a:rPr lang="en" sz="1500">
                <a:solidFill>
                  <a:schemeClr val="lt1"/>
                </a:solidFill>
              </a:rPr>
              <a:t> (-6.81% NetCash to Market Cap), </a:t>
            </a:r>
            <a:r>
              <a:rPr lang="en" sz="1500" u="sng">
                <a:solidFill>
                  <a:schemeClr val="lt1"/>
                </a:solidFill>
              </a:rPr>
              <a:t>Technology</a:t>
            </a:r>
            <a:r>
              <a:rPr lang="en" sz="1500">
                <a:solidFill>
                  <a:schemeClr val="lt1"/>
                </a:solidFill>
              </a:rPr>
              <a:t> stands out as </a:t>
            </a:r>
            <a:r>
              <a:rPr lang="en" sz="1500" u="sng">
                <a:solidFill>
                  <a:schemeClr val="lt1"/>
                </a:solidFill>
              </a:rPr>
              <a:t>very expensive</a:t>
            </a:r>
            <a:r>
              <a:rPr lang="en" sz="1500">
                <a:solidFill>
                  <a:schemeClr val="lt1"/>
                </a:solidFill>
              </a:rPr>
              <a:t>, with a </a:t>
            </a:r>
            <a:r>
              <a:rPr lang="en" sz="1500" u="sng">
                <a:solidFill>
                  <a:schemeClr val="lt1"/>
                </a:solidFill>
              </a:rPr>
              <a:t>9.55 EV/Revenue Multiple</a:t>
            </a:r>
            <a:r>
              <a:rPr lang="en" sz="1500">
                <a:solidFill>
                  <a:schemeClr val="lt1"/>
                </a:solidFill>
              </a:rPr>
              <a:t>, </a:t>
            </a:r>
            <a:r>
              <a:rPr lang="en" sz="1500" u="sng">
                <a:solidFill>
                  <a:schemeClr val="lt1"/>
                </a:solidFill>
              </a:rPr>
              <a:t>52.06 P/E</a:t>
            </a:r>
            <a:r>
              <a:rPr lang="en" sz="1500">
                <a:solidFill>
                  <a:schemeClr val="lt1"/>
                </a:solidFill>
              </a:rPr>
              <a:t> Ratio and a </a:t>
            </a:r>
            <a:r>
              <a:rPr lang="en" sz="1500" u="sng">
                <a:solidFill>
                  <a:schemeClr val="lt1"/>
                </a:solidFill>
              </a:rPr>
              <a:t>9.33 P/S Ratio</a:t>
            </a:r>
            <a:r>
              <a:rPr lang="en" sz="1500">
                <a:solidFill>
                  <a:schemeClr val="lt1"/>
                </a:solidFill>
              </a:rPr>
              <a:t>, reflecting very strong growth optimism despite low revenue for its current price.</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   </a:t>
            </a:r>
            <a:r>
              <a:rPr lang="en" sz="1500" u="sng">
                <a:solidFill>
                  <a:schemeClr val="lt1"/>
                </a:solidFill>
              </a:rPr>
              <a:t>Energy</a:t>
            </a:r>
            <a:r>
              <a:rPr lang="en" sz="1500">
                <a:solidFill>
                  <a:schemeClr val="lt1"/>
                </a:solidFill>
              </a:rPr>
              <a:t> stands out as the </a:t>
            </a:r>
            <a:r>
              <a:rPr lang="en" sz="1500" u="sng">
                <a:solidFill>
                  <a:schemeClr val="lt1"/>
                </a:solidFill>
              </a:rPr>
              <a:t>cheapest sector</a:t>
            </a:r>
            <a:r>
              <a:rPr lang="en" sz="1500">
                <a:solidFill>
                  <a:schemeClr val="lt1"/>
                </a:solidFill>
              </a:rPr>
              <a:t>, with a low EV/Revenue multiple of 3.87. Its </a:t>
            </a:r>
            <a:r>
              <a:rPr lang="en" sz="1500" u="sng">
                <a:solidFill>
                  <a:schemeClr val="lt1"/>
                </a:solidFill>
              </a:rPr>
              <a:t>fundamentals are robust</a:t>
            </a:r>
            <a:r>
              <a:rPr lang="en" sz="1500">
                <a:solidFill>
                  <a:schemeClr val="lt1"/>
                </a:solidFill>
              </a:rPr>
              <a:t>, leading the S&amp;P 500 in </a:t>
            </a:r>
            <a:r>
              <a:rPr lang="en" sz="1500" u="sng">
                <a:solidFill>
                  <a:schemeClr val="lt1"/>
                </a:solidFill>
              </a:rPr>
              <a:t>Revenue Growth</a:t>
            </a:r>
            <a:r>
              <a:rPr lang="en" sz="1500">
                <a:solidFill>
                  <a:schemeClr val="lt1"/>
                </a:solidFill>
              </a:rPr>
              <a:t> (+13%) alongside Technology, while also showing strong performance across </a:t>
            </a:r>
            <a:r>
              <a:rPr lang="en" sz="1500" u="sng">
                <a:solidFill>
                  <a:schemeClr val="lt1"/>
                </a:solidFill>
              </a:rPr>
              <a:t>Earnings</a:t>
            </a:r>
            <a:r>
              <a:rPr lang="en" sz="1500">
                <a:solidFill>
                  <a:schemeClr val="lt1"/>
                </a:solidFill>
              </a:rPr>
              <a:t>, </a:t>
            </a:r>
            <a:r>
              <a:rPr lang="en" sz="1500" u="sng">
                <a:solidFill>
                  <a:schemeClr val="lt1"/>
                </a:solidFill>
              </a:rPr>
              <a:t>Free Cash Flow</a:t>
            </a:r>
            <a:r>
              <a:rPr lang="en" sz="1500">
                <a:solidFill>
                  <a:schemeClr val="lt1"/>
                </a:solidFill>
              </a:rPr>
              <a:t> (FCF), and </a:t>
            </a:r>
            <a:r>
              <a:rPr lang="en" sz="1500" u="sng">
                <a:solidFill>
                  <a:schemeClr val="lt1"/>
                </a:solidFill>
              </a:rPr>
              <a:t>Dividend</a:t>
            </a:r>
            <a:r>
              <a:rPr lang="en" sz="1500">
                <a:solidFill>
                  <a:schemeClr val="lt1"/>
                </a:solidFill>
              </a:rPr>
              <a:t> metrics. </a:t>
            </a:r>
            <a:br>
              <a:rPr lang="en" sz="1500">
                <a:solidFill>
                  <a:schemeClr val="lt1"/>
                </a:solidFill>
              </a:rPr>
            </a:br>
            <a:r>
              <a:rPr lang="en" sz="1500">
                <a:solidFill>
                  <a:schemeClr val="lt1"/>
                </a:solidFill>
              </a:rPr>
              <a:t>   This combination of favorable valuation and strong growth, suggests that the Energy sector offers significant potential for value-oriented investors. </a:t>
            </a:r>
            <a:endParaRPr sz="1500">
              <a:solidFill>
                <a:schemeClr val="lt1"/>
              </a:solidFill>
            </a:endParaRPr>
          </a:p>
          <a:p>
            <a:pPr indent="0" lvl="0" marL="0" rtl="0" algn="l">
              <a:lnSpc>
                <a:spcPct val="115000"/>
              </a:lnSpc>
              <a:spcBef>
                <a:spcPts val="1200"/>
              </a:spcBef>
              <a:spcAft>
                <a:spcPts val="1200"/>
              </a:spcAft>
              <a:buClr>
                <a:schemeClr val="dk1"/>
              </a:buClr>
              <a:buSzPts val="1100"/>
              <a:buFont typeface="Arial"/>
              <a:buNone/>
            </a:pPr>
            <a:r>
              <a:t/>
            </a:r>
            <a:endParaRPr sz="15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21"/>
          <p:cNvGrpSpPr/>
          <p:nvPr/>
        </p:nvGrpSpPr>
        <p:grpSpPr>
          <a:xfrm>
            <a:off x="0" y="-2"/>
            <a:ext cx="9144000" cy="444000"/>
            <a:chOff x="0" y="-2"/>
            <a:chExt cx="9144000" cy="444000"/>
          </a:xfrm>
        </p:grpSpPr>
        <p:grpSp>
          <p:nvGrpSpPr>
            <p:cNvPr id="251" name="Google Shape;251;p21"/>
            <p:cNvGrpSpPr/>
            <p:nvPr/>
          </p:nvGrpSpPr>
          <p:grpSpPr>
            <a:xfrm>
              <a:off x="0" y="-2"/>
              <a:ext cx="9144000" cy="444000"/>
              <a:chOff x="0" y="-2"/>
              <a:chExt cx="9144000" cy="444000"/>
            </a:xfrm>
          </p:grpSpPr>
          <p:sp>
            <p:nvSpPr>
              <p:cNvPr id="252" name="Google Shape;252;p21"/>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53" name="Google Shape;253;p21">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254" name="Google Shape;254;p21"/>
            <p:cNvGrpSpPr/>
            <p:nvPr/>
          </p:nvGrpSpPr>
          <p:grpSpPr>
            <a:xfrm>
              <a:off x="3450984" y="23412"/>
              <a:ext cx="1369800" cy="392100"/>
              <a:chOff x="4383125" y="2483625"/>
              <a:chExt cx="1369800" cy="392100"/>
            </a:xfrm>
          </p:grpSpPr>
          <p:pic>
            <p:nvPicPr>
              <p:cNvPr id="255" name="Google Shape;255;p21"/>
              <p:cNvPicPr preferRelativeResize="0"/>
              <p:nvPr/>
            </p:nvPicPr>
            <p:blipFill rotWithShape="1">
              <a:blip r:embed="rId4">
                <a:alphaModFix/>
              </a:blip>
              <a:srcRect b="25897" l="0" r="0" t="25577"/>
              <a:stretch/>
            </p:blipFill>
            <p:spPr>
              <a:xfrm flipH="1">
                <a:off x="4383125" y="2483625"/>
                <a:ext cx="1369800" cy="392100"/>
              </a:xfrm>
              <a:prstGeom prst="roundRect">
                <a:avLst>
                  <a:gd fmla="val 16667" name="adj"/>
                </a:avLst>
              </a:prstGeom>
              <a:noFill/>
              <a:ln>
                <a:noFill/>
              </a:ln>
            </p:spPr>
          </p:pic>
          <p:sp>
            <p:nvSpPr>
              <p:cNvPr id="256" name="Google Shape;256;p21"/>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a:solidFill>
                      <a:srgbClr val="FFFFFF"/>
                    </a:solidFill>
                    <a:latin typeface="Poppins"/>
                    <a:ea typeface="Poppins"/>
                    <a:cs typeface="Poppins"/>
                    <a:sym typeface="Poppins"/>
                  </a:rPr>
                  <a:t>Insights</a:t>
                </a:r>
                <a:endParaRPr b="1">
                  <a:solidFill>
                    <a:srgbClr val="FFFFFF"/>
                  </a:solidFill>
                  <a:latin typeface="Poppins"/>
                  <a:ea typeface="Poppins"/>
                  <a:cs typeface="Poppins"/>
                  <a:sym typeface="Poppins"/>
                </a:endParaRPr>
              </a:p>
            </p:txBody>
          </p:sp>
          <p:pic>
            <p:nvPicPr>
              <p:cNvPr id="257" name="Google Shape;257;p21"/>
              <p:cNvPicPr preferRelativeResize="0"/>
              <p:nvPr/>
            </p:nvPicPr>
            <p:blipFill>
              <a:blip r:embed="rId5">
                <a:alphaModFix/>
              </a:blip>
              <a:stretch>
                <a:fillRect/>
              </a:stretch>
            </p:blipFill>
            <p:spPr>
              <a:xfrm>
                <a:off x="4426613" y="2517525"/>
                <a:ext cx="290767" cy="324299"/>
              </a:xfrm>
              <a:prstGeom prst="rect">
                <a:avLst/>
              </a:prstGeom>
              <a:noFill/>
              <a:ln>
                <a:noFill/>
              </a:ln>
            </p:spPr>
          </p:pic>
        </p:grpSp>
        <p:grpSp>
          <p:nvGrpSpPr>
            <p:cNvPr id="258" name="Google Shape;258;p21"/>
            <p:cNvGrpSpPr/>
            <p:nvPr/>
          </p:nvGrpSpPr>
          <p:grpSpPr>
            <a:xfrm>
              <a:off x="2977619" y="22951"/>
              <a:ext cx="421800" cy="392100"/>
              <a:chOff x="3090174" y="207925"/>
              <a:chExt cx="421800" cy="392100"/>
            </a:xfrm>
          </p:grpSpPr>
          <p:pic>
            <p:nvPicPr>
              <p:cNvPr id="259" name="Google Shape;259;p21"/>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260" name="Google Shape;260;p21">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261" name="Google Shape;261;p21"/>
            <p:cNvGrpSpPr/>
            <p:nvPr/>
          </p:nvGrpSpPr>
          <p:grpSpPr>
            <a:xfrm>
              <a:off x="4874225" y="22951"/>
              <a:ext cx="421800" cy="392100"/>
              <a:chOff x="4112225" y="207925"/>
              <a:chExt cx="421800" cy="392100"/>
            </a:xfrm>
          </p:grpSpPr>
          <p:pic>
            <p:nvPicPr>
              <p:cNvPr id="262" name="Google Shape;262;p21"/>
              <p:cNvPicPr preferRelativeResize="0"/>
              <p:nvPr/>
            </p:nvPicPr>
            <p:blipFill rotWithShape="1">
              <a:blip r:embed="rId9">
                <a:alphaModFix/>
              </a:blip>
              <a:srcRect b="50935" l="31164" r="38255" t="20584"/>
              <a:stretch/>
            </p:blipFill>
            <p:spPr>
              <a:xfrm>
                <a:off x="4112225" y="207925"/>
                <a:ext cx="421800" cy="392100"/>
              </a:xfrm>
              <a:prstGeom prst="roundRect">
                <a:avLst>
                  <a:gd fmla="val 16667" name="adj"/>
                </a:avLst>
              </a:prstGeom>
              <a:noFill/>
              <a:ln>
                <a:noFill/>
              </a:ln>
            </p:spPr>
          </p:pic>
          <p:pic>
            <p:nvPicPr>
              <p:cNvPr id="263" name="Google Shape;263;p21">
                <a:hlinkClick action="ppaction://hlinksldjump" r:id="rId10"/>
              </p:cNvPr>
              <p:cNvPicPr preferRelativeResize="0"/>
              <p:nvPr/>
            </p:nvPicPr>
            <p:blipFill>
              <a:blip r:embed="rId11">
                <a:alphaModFix/>
              </a:blip>
              <a:stretch>
                <a:fillRect/>
              </a:stretch>
            </p:blipFill>
            <p:spPr>
              <a:xfrm>
                <a:off x="4140249" y="223325"/>
                <a:ext cx="367275" cy="367250"/>
              </a:xfrm>
              <a:prstGeom prst="rect">
                <a:avLst/>
              </a:prstGeom>
              <a:noFill/>
              <a:ln>
                <a:noFill/>
              </a:ln>
            </p:spPr>
          </p:pic>
        </p:grpSp>
        <p:grpSp>
          <p:nvGrpSpPr>
            <p:cNvPr id="264" name="Google Shape;264;p21"/>
            <p:cNvGrpSpPr/>
            <p:nvPr/>
          </p:nvGrpSpPr>
          <p:grpSpPr>
            <a:xfrm>
              <a:off x="5408638" y="24301"/>
              <a:ext cx="421800" cy="389400"/>
              <a:chOff x="5134275" y="209275"/>
              <a:chExt cx="421800" cy="389400"/>
            </a:xfrm>
          </p:grpSpPr>
          <p:pic>
            <p:nvPicPr>
              <p:cNvPr id="265" name="Google Shape;265;p21"/>
              <p:cNvPicPr preferRelativeResize="0"/>
              <p:nvPr/>
            </p:nvPicPr>
            <p:blipFill rotWithShape="1">
              <a:blip r:embed="rId12">
                <a:alphaModFix/>
              </a:blip>
              <a:srcRect b="29545" l="18473" r="50741" t="29269"/>
              <a:stretch/>
            </p:blipFill>
            <p:spPr>
              <a:xfrm>
                <a:off x="5134275" y="209275"/>
                <a:ext cx="421800" cy="389400"/>
              </a:xfrm>
              <a:prstGeom prst="roundRect">
                <a:avLst>
                  <a:gd fmla="val 16667" name="adj"/>
                </a:avLst>
              </a:prstGeom>
              <a:noFill/>
              <a:ln>
                <a:noFill/>
              </a:ln>
            </p:spPr>
          </p:pic>
          <p:pic>
            <p:nvPicPr>
              <p:cNvPr id="266" name="Google Shape;266;p21">
                <a:hlinkClick/>
              </p:cNvPr>
              <p:cNvPicPr preferRelativeResize="0"/>
              <p:nvPr/>
            </p:nvPicPr>
            <p:blipFill>
              <a:blip r:embed="rId13">
                <a:alphaModFix/>
              </a:blip>
              <a:stretch>
                <a:fillRect/>
              </a:stretch>
            </p:blipFill>
            <p:spPr>
              <a:xfrm>
                <a:off x="5197835" y="259213"/>
                <a:ext cx="305875" cy="305875"/>
              </a:xfrm>
              <a:prstGeom prst="rect">
                <a:avLst/>
              </a:prstGeom>
              <a:noFill/>
              <a:ln>
                <a:noFill/>
              </a:ln>
            </p:spPr>
          </p:pic>
        </p:grpSp>
        <p:grpSp>
          <p:nvGrpSpPr>
            <p:cNvPr id="267" name="Google Shape;267;p21"/>
            <p:cNvGrpSpPr/>
            <p:nvPr/>
          </p:nvGrpSpPr>
          <p:grpSpPr>
            <a:xfrm>
              <a:off x="5943075" y="22951"/>
              <a:ext cx="421800" cy="392100"/>
              <a:chOff x="4623250" y="207925"/>
              <a:chExt cx="421800" cy="392100"/>
            </a:xfrm>
          </p:grpSpPr>
          <p:pic>
            <p:nvPicPr>
              <p:cNvPr id="268" name="Google Shape;268;p21"/>
              <p:cNvPicPr preferRelativeResize="0"/>
              <p:nvPr/>
            </p:nvPicPr>
            <p:blipFill rotWithShape="1">
              <a:blip r:embed="rId14">
                <a:alphaModFix/>
              </a:blip>
              <a:srcRect b="37467" l="16911" r="63701" t="31577"/>
              <a:stretch/>
            </p:blipFill>
            <p:spPr>
              <a:xfrm>
                <a:off x="4623250" y="207925"/>
                <a:ext cx="421800" cy="392100"/>
              </a:xfrm>
              <a:prstGeom prst="roundRect">
                <a:avLst>
                  <a:gd fmla="val 16667" name="adj"/>
                </a:avLst>
              </a:prstGeom>
              <a:noFill/>
              <a:ln>
                <a:noFill/>
              </a:ln>
            </p:spPr>
          </p:pic>
          <p:pic>
            <p:nvPicPr>
              <p:cNvPr id="269" name="Google Shape;269;p21">
                <a:hlinkClick action="ppaction://hlinksldjump" r:id="rId15"/>
              </p:cNvPr>
              <p:cNvPicPr preferRelativeResize="0"/>
              <p:nvPr/>
            </p:nvPicPr>
            <p:blipFill>
              <a:blip r:embed="rId16">
                <a:alphaModFix/>
              </a:blip>
              <a:stretch>
                <a:fillRect/>
              </a:stretch>
            </p:blipFill>
            <p:spPr>
              <a:xfrm>
                <a:off x="4701114" y="260216"/>
                <a:ext cx="274250" cy="303861"/>
              </a:xfrm>
              <a:prstGeom prst="rect">
                <a:avLst/>
              </a:prstGeom>
              <a:noFill/>
              <a:ln>
                <a:noFill/>
              </a:ln>
            </p:spPr>
          </p:pic>
        </p:grpSp>
      </p:grpSp>
      <p:sp>
        <p:nvSpPr>
          <p:cNvPr id="270" name="Google Shape;270;p21"/>
          <p:cNvSpPr txBox="1"/>
          <p:nvPr/>
        </p:nvSpPr>
        <p:spPr>
          <a:xfrm>
            <a:off x="0" y="444000"/>
            <a:ext cx="9144000" cy="4613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TOP 5 </a:t>
            </a:r>
            <a:r>
              <a:rPr b="1" lang="en" sz="1600">
                <a:solidFill>
                  <a:srgbClr val="00FF00"/>
                </a:solidFill>
              </a:rPr>
              <a:t>Value</a:t>
            </a:r>
            <a:r>
              <a:rPr b="1" lang="en" sz="1600">
                <a:solidFill>
                  <a:schemeClr val="lt1"/>
                </a:solidFill>
              </a:rPr>
              <a:t> Companies</a:t>
            </a:r>
            <a:endParaRPr b="1" sz="1600">
              <a:solidFill>
                <a:schemeClr val="lt1"/>
              </a:solidFill>
            </a:endParaRPr>
          </a:p>
          <a:p>
            <a:pPr indent="0" lvl="0" marL="0" rtl="0" algn="ctr">
              <a:spcBef>
                <a:spcPts val="0"/>
              </a:spcBef>
              <a:spcAft>
                <a:spcPts val="0"/>
              </a:spcAft>
              <a:buNone/>
            </a:pPr>
            <a:r>
              <a:t/>
            </a:r>
            <a:endParaRPr b="1" sz="1000">
              <a:solidFill>
                <a:schemeClr val="lt1"/>
              </a:solidFill>
            </a:endParaRPr>
          </a:p>
          <a:p>
            <a:pPr indent="0" lvl="0" marL="0" rtl="0" algn="l">
              <a:spcBef>
                <a:spcPts val="0"/>
              </a:spcBef>
              <a:spcAft>
                <a:spcPts val="0"/>
              </a:spcAft>
              <a:buNone/>
            </a:pPr>
            <a:r>
              <a:rPr lang="en" sz="1000">
                <a:solidFill>
                  <a:schemeClr val="lt1"/>
                </a:solidFill>
              </a:rPr>
              <a:t>   </a:t>
            </a:r>
            <a:r>
              <a:rPr lang="en" sz="1100">
                <a:solidFill>
                  <a:schemeClr val="lt1"/>
                </a:solidFill>
              </a:rPr>
              <a:t>Contrary to the TOP 5 Overvalued, which belong basically to the Technology sector, the best companies identified by the model come from 3 different sectors, with Energy being the only one to output 2 companies, while others only 1 each. </a:t>
            </a:r>
            <a:endParaRPr sz="1100">
              <a:solidFill>
                <a:schemeClr val="lt1"/>
              </a:solidFill>
            </a:endParaRPr>
          </a:p>
          <a:p>
            <a:pPr indent="0" lvl="0" marL="0" rtl="0" algn="l">
              <a:spcBef>
                <a:spcPts val="0"/>
              </a:spcBef>
              <a:spcAft>
                <a:spcPts val="0"/>
              </a:spcAft>
              <a:buClr>
                <a:schemeClr val="dk1"/>
              </a:buClr>
              <a:buSzPts val="1100"/>
              <a:buFont typeface="Arial"/>
              <a:buNone/>
            </a:pPr>
            <a:r>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   </a:t>
            </a:r>
            <a:r>
              <a:rPr lang="en" sz="1100" u="sng">
                <a:solidFill>
                  <a:schemeClr val="lt1"/>
                </a:solidFill>
              </a:rPr>
              <a:t>Pfizer Inc. (PFE):</a:t>
            </a:r>
            <a:r>
              <a:rPr lang="en" sz="1100">
                <a:solidFill>
                  <a:schemeClr val="lt1"/>
                </a:solidFill>
              </a:rPr>
              <a:t> Trades at a discount by most valuation metrics (EV/Revenue Multiple of 2.97 vs 4.51, P/E Ratio of 13.10 vs 30.16, 2.21 P/S Ratio vs 4.21) and outperforms on many, like Revenue Growth (13.53% vs 7.25%), FCF Margin (13.49% vs 12.29%) has $64bn in Revenue compared to $58bn from sector average and yet has 3x the Net Income. It also has a very </a:t>
            </a:r>
            <a:r>
              <a:rPr lang="en" sz="1100">
                <a:solidFill>
                  <a:schemeClr val="lt1"/>
                </a:solidFill>
              </a:rPr>
              <a:t>attractive</a:t>
            </a:r>
            <a:r>
              <a:rPr lang="en" sz="1100">
                <a:solidFill>
                  <a:schemeClr val="lt1"/>
                </a:solidFill>
              </a:rPr>
              <a:t> 7% Dividend Yield, the biggest drawback is it’s high leverage, with 35% Net Cash to Market Cap.</a:t>
            </a:r>
            <a:endParaRPr sz="1100">
              <a:solidFill>
                <a:schemeClr val="lt1"/>
              </a:solidFill>
            </a:endParaRPr>
          </a:p>
          <a:p>
            <a:pPr indent="0" lvl="0" marL="457200" rtl="0" algn="l">
              <a:spcBef>
                <a:spcPts val="0"/>
              </a:spcBef>
              <a:spcAft>
                <a:spcPts val="0"/>
              </a:spcAft>
              <a:buNone/>
            </a:pPr>
            <a:r>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   </a:t>
            </a:r>
            <a:r>
              <a:rPr lang="en" sz="1100" u="sng">
                <a:solidFill>
                  <a:schemeClr val="lt1"/>
                </a:solidFill>
              </a:rPr>
              <a:t>United Parcel Service (UPS):</a:t>
            </a:r>
            <a:r>
              <a:rPr lang="en" sz="1100">
                <a:solidFill>
                  <a:schemeClr val="lt1"/>
                </a:solidFill>
              </a:rPr>
              <a:t> Trades at a very good </a:t>
            </a:r>
            <a:r>
              <a:rPr lang="en" sz="1100" u="sng">
                <a:solidFill>
                  <a:schemeClr val="lt1"/>
                </a:solidFill>
              </a:rPr>
              <a:t>discount</a:t>
            </a:r>
            <a:r>
              <a:rPr lang="en" sz="1100">
                <a:solidFill>
                  <a:schemeClr val="lt1"/>
                </a:solidFill>
              </a:rPr>
              <a:t> relative to the </a:t>
            </a:r>
            <a:r>
              <a:rPr lang="en" sz="1100" u="sng">
                <a:solidFill>
                  <a:schemeClr val="lt1"/>
                </a:solidFill>
              </a:rPr>
              <a:t>Industrials sector</a:t>
            </a:r>
            <a:r>
              <a:rPr lang="en" sz="1100">
                <a:solidFill>
                  <a:schemeClr val="lt1"/>
                </a:solidFill>
              </a:rPr>
              <a:t>, with a </a:t>
            </a:r>
            <a:r>
              <a:rPr lang="en" sz="1100" u="sng">
                <a:solidFill>
                  <a:schemeClr val="lt1"/>
                </a:solidFill>
              </a:rPr>
              <a:t>P/E</a:t>
            </a:r>
            <a:r>
              <a:rPr lang="en" sz="1100">
                <a:solidFill>
                  <a:schemeClr val="lt1"/>
                </a:solidFill>
              </a:rPr>
              <a:t> of </a:t>
            </a:r>
            <a:r>
              <a:rPr lang="en" sz="1100" u="sng">
                <a:solidFill>
                  <a:schemeClr val="lt1"/>
                </a:solidFill>
              </a:rPr>
              <a:t>13.0</a:t>
            </a:r>
            <a:r>
              <a:rPr lang="en" sz="1100">
                <a:solidFill>
                  <a:schemeClr val="lt1"/>
                </a:solidFill>
              </a:rPr>
              <a:t> versus the </a:t>
            </a:r>
            <a:r>
              <a:rPr lang="en" sz="1100" u="sng">
                <a:solidFill>
                  <a:schemeClr val="lt1"/>
                </a:solidFill>
              </a:rPr>
              <a:t>sector's</a:t>
            </a:r>
            <a:r>
              <a:rPr lang="en" sz="1100">
                <a:solidFill>
                  <a:schemeClr val="lt1"/>
                </a:solidFill>
              </a:rPr>
              <a:t> </a:t>
            </a:r>
            <a:r>
              <a:rPr lang="en" sz="1100" u="sng">
                <a:solidFill>
                  <a:schemeClr val="lt1"/>
                </a:solidFill>
              </a:rPr>
              <a:t>30.7</a:t>
            </a:r>
            <a:r>
              <a:rPr lang="en" sz="1100">
                <a:solidFill>
                  <a:schemeClr val="lt1"/>
                </a:solidFill>
              </a:rPr>
              <a:t>. While it exhibits </a:t>
            </a:r>
            <a:r>
              <a:rPr lang="en" sz="1100" u="sng">
                <a:solidFill>
                  <a:schemeClr val="lt1"/>
                </a:solidFill>
              </a:rPr>
              <a:t>conservative revenue growth (0.9%)</a:t>
            </a:r>
            <a:r>
              <a:rPr lang="en" sz="1100">
                <a:solidFill>
                  <a:schemeClr val="lt1"/>
                </a:solidFill>
              </a:rPr>
              <a:t> and lower cash efficiency (3.9% FCF margin) compared to peers, its appeal is driven by an </a:t>
            </a:r>
            <a:r>
              <a:rPr lang="en" sz="1100" u="sng">
                <a:solidFill>
                  <a:schemeClr val="lt1"/>
                </a:solidFill>
              </a:rPr>
              <a:t>exceptional 7.48% dividend yield</a:t>
            </a:r>
            <a:r>
              <a:rPr lang="en" sz="1100">
                <a:solidFill>
                  <a:schemeClr val="lt1"/>
                </a:solidFill>
              </a:rPr>
              <a:t>, generated by its very generous $5.7bn of Net Income.</a:t>
            </a:r>
            <a:endParaRPr sz="1100">
              <a:solidFill>
                <a:schemeClr val="lt1"/>
              </a:solidFill>
            </a:endParaRPr>
          </a:p>
          <a:p>
            <a:pPr indent="0" lvl="0" marL="914400" rtl="0" algn="l">
              <a:spcBef>
                <a:spcPts val="0"/>
              </a:spcBef>
              <a:spcAft>
                <a:spcPts val="0"/>
              </a:spcAft>
              <a:buNone/>
            </a:pPr>
            <a:r>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   </a:t>
            </a:r>
            <a:r>
              <a:rPr lang="en" sz="1100" u="sng">
                <a:solidFill>
                  <a:schemeClr val="lt1"/>
                </a:solidFill>
              </a:rPr>
              <a:t>ONEOK, Inc. (OKE):</a:t>
            </a:r>
            <a:r>
              <a:rPr lang="en" sz="1100">
                <a:solidFill>
                  <a:schemeClr val="lt1"/>
                </a:solidFill>
              </a:rPr>
              <a:t> </a:t>
            </a:r>
            <a:r>
              <a:rPr lang="en" sz="1100">
                <a:solidFill>
                  <a:schemeClr val="lt1"/>
                </a:solidFill>
              </a:rPr>
              <a:t>Appears financially solid and is trading at a good discount compared to its peers (2.71 EV/Revenue Multiple vs 3.87 sector wise, 14 P/E vs 24.63), with very solid revenue growth (46.4%) and a robust 5.98% dividend yield. Leverage is high relative to its Market Cap (74.50%), but the cheap price and solid financial performance makes up for that.</a:t>
            </a:r>
            <a:endParaRPr sz="1100">
              <a:solidFill>
                <a:schemeClr val="lt1"/>
              </a:solidFill>
            </a:endParaRPr>
          </a:p>
          <a:p>
            <a:pPr indent="0" lvl="0" marL="0" rtl="0" algn="ctr">
              <a:spcBef>
                <a:spcPts val="0"/>
              </a:spcBef>
              <a:spcAft>
                <a:spcPts val="0"/>
              </a:spcAft>
              <a:buClr>
                <a:schemeClr val="dk1"/>
              </a:buClr>
              <a:buSzPts val="1100"/>
              <a:buFont typeface="Arial"/>
              <a:buNone/>
            </a:pPr>
            <a:r>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   </a:t>
            </a:r>
            <a:r>
              <a:rPr lang="en" sz="1100" u="sng">
                <a:solidFill>
                  <a:schemeClr val="lt1"/>
                </a:solidFill>
              </a:rPr>
              <a:t>Diamondback Energy (FANG):</a:t>
            </a:r>
            <a:r>
              <a:rPr lang="en" sz="1100">
                <a:solidFill>
                  <a:schemeClr val="lt1"/>
                </a:solidFill>
              </a:rPr>
              <a:t> </a:t>
            </a:r>
            <a:r>
              <a:rPr lang="en" sz="1100">
                <a:solidFill>
                  <a:schemeClr val="lt1"/>
                </a:solidFill>
              </a:rPr>
              <a:t>an energy infrastructure company, a</a:t>
            </a:r>
            <a:r>
              <a:rPr lang="en" sz="1100">
                <a:solidFill>
                  <a:schemeClr val="lt1"/>
                </a:solidFill>
              </a:rPr>
              <a:t>ppears undervalued compared to industry averages (EV/Revenue: 2.71 vs. 3.87; P/E: 14.1 vs. 24.63). It boasts strong revenue growth (46.4%) and a healthy $3.1B net income. The company demonstrates efficient cash generation with a 10.3% free cash flow margin. Overall, OKE is a compelling, growing, mid-to-high-yield play offering a robust 5.98% dividend yield.</a:t>
            </a:r>
            <a:endParaRPr sz="1100">
              <a:solidFill>
                <a:schemeClr val="lt1"/>
              </a:solidFill>
            </a:endParaRPr>
          </a:p>
          <a:p>
            <a:pPr indent="0" lvl="0" marL="0" rtl="0" algn="ctr">
              <a:spcBef>
                <a:spcPts val="0"/>
              </a:spcBef>
              <a:spcAft>
                <a:spcPts val="0"/>
              </a:spcAft>
              <a:buClr>
                <a:schemeClr val="dk1"/>
              </a:buClr>
              <a:buSzPts val="1100"/>
              <a:buFont typeface="Arial"/>
              <a:buNone/>
            </a:pPr>
            <a:r>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   </a:t>
            </a:r>
            <a:r>
              <a:rPr lang="en" sz="1100" u="sng">
                <a:solidFill>
                  <a:schemeClr val="lt1"/>
                </a:solidFill>
              </a:rPr>
              <a:t>Smurfit Westrock Plc (SW):</a:t>
            </a:r>
            <a:r>
              <a:rPr lang="en" sz="1100">
                <a:solidFill>
                  <a:schemeClr val="lt1"/>
                </a:solidFill>
              </a:rPr>
              <a:t> Trades at a very modest EV/Revenue multiple of 1.17 and 0.73 P/S Ratio compared to 3.19 sector wise. Despite exceptional 162% revenue growth, its P/E ratio of 63.8 indicates that earnings remain thin. Leverage is high for its Market Cap but the generous 4% Dividend Yield and the very low valuation makes up for the negatives.</a:t>
            </a:r>
            <a:endParaRPr sz="1100">
              <a:solidFill>
                <a:schemeClr val="lt1"/>
              </a:solidFill>
            </a:endParaRPr>
          </a:p>
          <a:p>
            <a:pPr indent="0" lvl="0" marL="0" rtl="0" algn="ctr">
              <a:spcBef>
                <a:spcPts val="0"/>
              </a:spcBef>
              <a:spcAft>
                <a:spcPts val="0"/>
              </a:spcAft>
              <a:buNone/>
            </a:pPr>
            <a:r>
              <a:t/>
            </a:r>
            <a:endParaRPr b="1" sz="11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n" sz="1000">
                <a:solidFill>
                  <a:schemeClr val="lt1"/>
                </a:solidFill>
              </a:rPr>
              <a:t>   </a:t>
            </a:r>
            <a:endParaRPr sz="1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7B3F03"/>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